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3" r:id="rId4"/>
  </p:sldMasterIdLst>
  <p:notesMasterIdLst>
    <p:notesMasterId r:id="rId27"/>
  </p:notesMasterIdLst>
  <p:sldIdLst>
    <p:sldId id="256" r:id="rId5"/>
    <p:sldId id="287" r:id="rId6"/>
    <p:sldId id="258" r:id="rId7"/>
    <p:sldId id="259" r:id="rId8"/>
    <p:sldId id="257" r:id="rId9"/>
    <p:sldId id="293" r:id="rId10"/>
    <p:sldId id="263" r:id="rId11"/>
    <p:sldId id="260" r:id="rId12"/>
    <p:sldId id="288" r:id="rId13"/>
    <p:sldId id="261" r:id="rId14"/>
    <p:sldId id="289" r:id="rId15"/>
    <p:sldId id="262" r:id="rId16"/>
    <p:sldId id="290" r:id="rId17"/>
    <p:sldId id="272" r:id="rId18"/>
    <p:sldId id="280" r:id="rId19"/>
    <p:sldId id="292" r:id="rId20"/>
    <p:sldId id="284" r:id="rId21"/>
    <p:sldId id="266" r:id="rId22"/>
    <p:sldId id="291" r:id="rId23"/>
    <p:sldId id="282" r:id="rId24"/>
    <p:sldId id="286"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165" autoAdjust="0"/>
  </p:normalViewPr>
  <p:slideViewPr>
    <p:cSldViewPr snapToGrid="0">
      <p:cViewPr varScale="1">
        <p:scale>
          <a:sx n="81" d="100"/>
          <a:sy n="81" d="100"/>
        </p:scale>
        <p:origin x="1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3F3BE-0AB5-4E28-ACEE-B7FFACC467BE}" type="datetimeFigureOut">
              <a:rPr lang="en-US" smtClean="0"/>
              <a:t>12/7/2016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21013-5C8E-4BBB-97A6-CBEF4E9D6171}" type="slidenum">
              <a:rPr lang="en-US" smtClean="0"/>
              <a:t>‹#›</a:t>
            </a:fld>
            <a:endParaRPr lang="en-US"/>
          </a:p>
        </p:txBody>
      </p:sp>
    </p:spTree>
    <p:extLst>
      <p:ext uri="{BB962C8B-B14F-4D97-AF65-F5344CB8AC3E}">
        <p14:creationId xmlns:p14="http://schemas.microsoft.com/office/powerpoint/2010/main" val="48769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I’m super excited to share a fun activity with you today! We’re going to be talking about computer science, but more specifically, we’re going to be talking about CODING! Coding is like a special language that a computer can understand. Codes are</a:t>
            </a:r>
            <a:r>
              <a:rPr lang="en-US" baseline="0" dirty="0" smtClean="0"/>
              <a:t> used by programmers who write the instructions for computers to follow. Think of it like this, if someone asked you how to find the student restrooms, you would give them step-by-step instructions. Coding is the same idea, but it’s done specifically for computers. Today, you’ll practice writing codes, and you may even have a chance to write a whole program!</a:t>
            </a:r>
          </a:p>
          <a:p>
            <a:endParaRPr lang="en-US" baseline="0" dirty="0" smtClean="0"/>
          </a:p>
        </p:txBody>
      </p:sp>
      <p:sp>
        <p:nvSpPr>
          <p:cNvPr id="4" name="Slide Number Placeholder 3"/>
          <p:cNvSpPr>
            <a:spLocks noGrp="1"/>
          </p:cNvSpPr>
          <p:nvPr>
            <p:ph type="sldNum" sz="quarter" idx="10"/>
          </p:nvPr>
        </p:nvSpPr>
        <p:spPr/>
        <p:txBody>
          <a:bodyPr/>
          <a:lstStyle/>
          <a:p>
            <a:fld id="{09221013-5C8E-4BBB-97A6-CBEF4E9D6171}" type="slidenum">
              <a:rPr lang="en-US" smtClean="0"/>
              <a:t>1</a:t>
            </a:fld>
            <a:endParaRPr lang="en-US"/>
          </a:p>
        </p:txBody>
      </p:sp>
    </p:spTree>
    <p:extLst>
      <p:ext uri="{BB962C8B-B14F-4D97-AF65-F5344CB8AC3E}">
        <p14:creationId xmlns:p14="http://schemas.microsoft.com/office/powerpoint/2010/main" val="133286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smtClean="0"/>
              <a:t>Use your fingers to show me how many steps the </a:t>
            </a:r>
            <a:r>
              <a:rPr lang="en-US" baseline="0" dirty="0" err="1" smtClean="0"/>
              <a:t>flurb</a:t>
            </a:r>
            <a:r>
              <a:rPr lang="en-US" baseline="0" dirty="0" smtClean="0"/>
              <a:t> needs to make to get to the pot of gold? Good. The </a:t>
            </a:r>
            <a:r>
              <a:rPr lang="en-US" baseline="0" dirty="0" err="1" smtClean="0"/>
              <a:t>flurb</a:t>
            </a:r>
            <a:r>
              <a:rPr lang="en-US" baseline="0" dirty="0" smtClean="0"/>
              <a:t> can reach the pot of gold in one step. Now, use your arrow paper to show me which direction the </a:t>
            </a:r>
            <a:r>
              <a:rPr lang="en-US" baseline="0" dirty="0" err="1" smtClean="0"/>
              <a:t>flurb</a:t>
            </a:r>
            <a:r>
              <a:rPr lang="en-US" baseline="0" dirty="0" smtClean="0"/>
              <a:t> needs to go. </a:t>
            </a:r>
            <a:r>
              <a:rPr lang="en-US" dirty="0" smtClean="0"/>
              <a:t>[Students</a:t>
            </a:r>
            <a:r>
              <a:rPr lang="en-US" baseline="0" dirty="0" smtClean="0"/>
              <a:t> </a:t>
            </a:r>
            <a:r>
              <a:rPr lang="en-US" dirty="0" smtClean="0"/>
              <a:t>hold up arrows</a:t>
            </a:r>
            <a:r>
              <a:rPr lang="en-US" baseline="0" dirty="0" smtClean="0"/>
              <a:t> showing the direction the </a:t>
            </a:r>
            <a:r>
              <a:rPr lang="en-US" baseline="0" dirty="0" err="1" smtClean="0"/>
              <a:t>Flurb</a:t>
            </a:r>
            <a:r>
              <a:rPr lang="en-US" baseline="0" dirty="0" smtClean="0"/>
              <a:t> needs to go.]</a:t>
            </a:r>
          </a:p>
        </p:txBody>
      </p:sp>
      <p:sp>
        <p:nvSpPr>
          <p:cNvPr id="4" name="Slide Number Placeholder 3"/>
          <p:cNvSpPr>
            <a:spLocks noGrp="1"/>
          </p:cNvSpPr>
          <p:nvPr>
            <p:ph type="sldNum" sz="quarter" idx="10"/>
          </p:nvPr>
        </p:nvSpPr>
        <p:spPr/>
        <p:txBody>
          <a:bodyPr/>
          <a:lstStyle/>
          <a:p>
            <a:fld id="{09221013-5C8E-4BBB-97A6-CBEF4E9D6171}" type="slidenum">
              <a:rPr lang="en-US" smtClean="0"/>
              <a:t>10</a:t>
            </a:fld>
            <a:endParaRPr lang="en-US"/>
          </a:p>
        </p:txBody>
      </p:sp>
    </p:spTree>
    <p:extLst>
      <p:ext uri="{BB962C8B-B14F-4D97-AF65-F5344CB8AC3E}">
        <p14:creationId xmlns:p14="http://schemas.microsoft.com/office/powerpoint/2010/main" val="87582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Awesome. The </a:t>
            </a:r>
            <a:r>
              <a:rPr lang="en-US" baseline="0" dirty="0" err="1" smtClean="0"/>
              <a:t>flurb</a:t>
            </a:r>
            <a:r>
              <a:rPr lang="en-US" baseline="0" dirty="0" smtClean="0"/>
              <a:t> needs to move one step to the left. Let’s try one more…</a:t>
            </a:r>
          </a:p>
          <a:p>
            <a:endParaRPr lang="en-US" baseline="0" dirty="0" smtClean="0"/>
          </a:p>
        </p:txBody>
      </p:sp>
      <p:sp>
        <p:nvSpPr>
          <p:cNvPr id="4" name="Slide Number Placeholder 3"/>
          <p:cNvSpPr>
            <a:spLocks noGrp="1"/>
          </p:cNvSpPr>
          <p:nvPr>
            <p:ph type="sldNum" sz="quarter" idx="10"/>
          </p:nvPr>
        </p:nvSpPr>
        <p:spPr/>
        <p:txBody>
          <a:bodyPr/>
          <a:lstStyle/>
          <a:p>
            <a:fld id="{09221013-5C8E-4BBB-97A6-CBEF4E9D6171}" type="slidenum">
              <a:rPr lang="en-US" smtClean="0"/>
              <a:t>11</a:t>
            </a:fld>
            <a:endParaRPr lang="en-US"/>
          </a:p>
        </p:txBody>
      </p:sp>
    </p:spTree>
    <p:extLst>
      <p:ext uri="{BB962C8B-B14F-4D97-AF65-F5344CB8AC3E}">
        <p14:creationId xmlns:p14="http://schemas.microsoft.com/office/powerpoint/2010/main" val="1487045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smtClean="0"/>
              <a:t>Use your fingers to show me how many steps the </a:t>
            </a:r>
            <a:r>
              <a:rPr lang="en-US" baseline="0" dirty="0" err="1" smtClean="0"/>
              <a:t>flurb</a:t>
            </a:r>
            <a:r>
              <a:rPr lang="en-US" baseline="0" dirty="0" smtClean="0"/>
              <a:t> needs to make to get to the pot of gold? Good. The </a:t>
            </a:r>
            <a:r>
              <a:rPr lang="en-US" baseline="0" dirty="0" err="1" smtClean="0"/>
              <a:t>flurb</a:t>
            </a:r>
            <a:r>
              <a:rPr lang="en-US" baseline="0" dirty="0" smtClean="0"/>
              <a:t> can reach the pot of gold in one step. Now, use your arrow paper to show me which direction the </a:t>
            </a:r>
            <a:r>
              <a:rPr lang="en-US" baseline="0" dirty="0" err="1" smtClean="0"/>
              <a:t>flurb</a:t>
            </a:r>
            <a:r>
              <a:rPr lang="en-US" baseline="0" dirty="0" smtClean="0"/>
              <a:t> needs to go. </a:t>
            </a:r>
            <a:r>
              <a:rPr lang="en-US" dirty="0" smtClean="0"/>
              <a:t>[Students</a:t>
            </a:r>
            <a:r>
              <a:rPr lang="en-US" baseline="0" dirty="0" smtClean="0"/>
              <a:t> </a:t>
            </a:r>
            <a:r>
              <a:rPr lang="en-US" dirty="0" smtClean="0"/>
              <a:t>hold up arrows</a:t>
            </a:r>
            <a:r>
              <a:rPr lang="en-US" baseline="0" dirty="0" smtClean="0"/>
              <a:t> showing the direction the </a:t>
            </a:r>
            <a:r>
              <a:rPr lang="en-US" baseline="0" dirty="0" err="1" smtClean="0"/>
              <a:t>Flurb</a:t>
            </a:r>
            <a:r>
              <a:rPr lang="en-US" baseline="0" dirty="0" smtClean="0"/>
              <a:t> needs to go.]</a:t>
            </a:r>
          </a:p>
        </p:txBody>
      </p:sp>
      <p:sp>
        <p:nvSpPr>
          <p:cNvPr id="4" name="Slide Number Placeholder 3"/>
          <p:cNvSpPr>
            <a:spLocks noGrp="1"/>
          </p:cNvSpPr>
          <p:nvPr>
            <p:ph type="sldNum" sz="quarter" idx="10"/>
          </p:nvPr>
        </p:nvSpPr>
        <p:spPr/>
        <p:txBody>
          <a:bodyPr/>
          <a:lstStyle/>
          <a:p>
            <a:fld id="{09221013-5C8E-4BBB-97A6-CBEF4E9D6171}" type="slidenum">
              <a:rPr lang="en-US" smtClean="0"/>
              <a:t>12</a:t>
            </a:fld>
            <a:endParaRPr lang="en-US"/>
          </a:p>
        </p:txBody>
      </p:sp>
    </p:spTree>
    <p:extLst>
      <p:ext uri="{BB962C8B-B14F-4D97-AF65-F5344CB8AC3E}">
        <p14:creationId xmlns:p14="http://schemas.microsoft.com/office/powerpoint/2010/main" val="4287891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 think you have it! The </a:t>
            </a:r>
            <a:r>
              <a:rPr lang="en-US" dirty="0" err="1" smtClean="0"/>
              <a:t>flurb</a:t>
            </a:r>
            <a:r>
              <a:rPr lang="en-US" dirty="0" smtClean="0"/>
              <a:t> needs to move one space up</a:t>
            </a:r>
            <a:r>
              <a:rPr lang="en-US" baseline="0" dirty="0" smtClean="0"/>
              <a:t> to reach the gold! Nice work!</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13</a:t>
            </a:fld>
            <a:endParaRPr lang="en-US"/>
          </a:p>
        </p:txBody>
      </p:sp>
    </p:spTree>
    <p:extLst>
      <p:ext uri="{BB962C8B-B14F-4D97-AF65-F5344CB8AC3E}">
        <p14:creationId xmlns:p14="http://schemas.microsoft.com/office/powerpoint/2010/main" val="275553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When we wrote our algorithm</a:t>
            </a:r>
            <a:r>
              <a:rPr lang="en-US" baseline="0" dirty="0" smtClean="0"/>
              <a:t> to get the </a:t>
            </a:r>
            <a:r>
              <a:rPr lang="en-US" baseline="0" dirty="0" err="1" smtClean="0"/>
              <a:t>flurb</a:t>
            </a:r>
            <a:r>
              <a:rPr lang="en-US" baseline="0" dirty="0" smtClean="0"/>
              <a:t> to the pot of gold, we used arrows as our special codes. We said, “Move right one step.”</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14</a:t>
            </a:fld>
            <a:endParaRPr lang="en-US"/>
          </a:p>
        </p:txBody>
      </p:sp>
    </p:spTree>
    <p:extLst>
      <p:ext uri="{BB962C8B-B14F-4D97-AF65-F5344CB8AC3E}">
        <p14:creationId xmlns:p14="http://schemas.microsoft.com/office/powerpoint/2010/main" val="104512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Let’s practice</a:t>
            </a:r>
            <a:r>
              <a:rPr lang="en-US" baseline="0" dirty="0" smtClean="0"/>
              <a:t> writing a longer algorithm together. I want you to use your paper arrows again as I ask you which direction we should step to get to the smiley face. Remember, our goal for this activity is to use the least number of steps possible. So show me the direction you think we should step. (Hint: There is more than one correct answer!) {Students will hold up arrow papers to suggest which direction is a possible move.] Super! The majority of you said we should step ____, so let’s make that the first step in our algorithm. We need to make another step. Show me the direction you think we should go in this step. (Remember, there is more than one correct answer!) {Students will hold up arrow papers to suggest which direction is a possible move.] Great! The majority of you said we should move ____. We’ll make that the second step in our algorithm. We need one more step to complete our algorithm. Show me the direction you think we should go in this step. (Remember, there is more than one correct answer!) {Students will hold up arrow papers to suggest which direction is a possible move.] You are amazing! Most of you chose to move ____, so we’ll make that our last step in our algorithm. </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15</a:t>
            </a:fld>
            <a:endParaRPr lang="en-US"/>
          </a:p>
        </p:txBody>
      </p:sp>
    </p:spTree>
    <p:extLst>
      <p:ext uri="{BB962C8B-B14F-4D97-AF65-F5344CB8AC3E}">
        <p14:creationId xmlns:p14="http://schemas.microsoft.com/office/powerpoint/2010/main" val="415587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Let’s take a quick look at the final</a:t>
            </a:r>
            <a:r>
              <a:rPr lang="en-US" baseline="0" dirty="0" smtClean="0"/>
              <a:t> algorithm we wrote. [Teacher will fill in the blanks.]</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16</a:t>
            </a:fld>
            <a:endParaRPr lang="en-US"/>
          </a:p>
        </p:txBody>
      </p:sp>
    </p:spTree>
    <p:extLst>
      <p:ext uri="{BB962C8B-B14F-4D97-AF65-F5344CB8AC3E}">
        <p14:creationId xmlns:p14="http://schemas.microsoft.com/office/powerpoint/2010/main" val="2393843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Now</a:t>
            </a:r>
            <a:r>
              <a:rPr lang="en-US" baseline="0" dirty="0" smtClean="0"/>
              <a:t> that we’ve practiced writing an algorithm together, you’re going to try one on your own. This time, once everyone has written an algorithm, we’re going to run it as a program. So, I need a volunteer for someone to be our “walking machine.” This person will test the algorithm by actually walking the steps. If the algorithm is correct, they will reach the smiley face. Who would like to be the walking machine?</a:t>
            </a:r>
          </a:p>
          <a:p>
            <a:endParaRPr lang="en-US" baseline="0" dirty="0" smtClean="0"/>
          </a:p>
          <a:p>
            <a:r>
              <a:rPr lang="en-US" dirty="0" smtClean="0"/>
              <a:t>[walking machine </a:t>
            </a:r>
            <a:r>
              <a:rPr lang="en-US" baseline="0" dirty="0" smtClean="0"/>
              <a:t>will sit in a chair at the front of the class and face the rest of the students (not looking at the board).] Once the walking machine is seated, the teacher will go to the next slide .</a:t>
            </a:r>
          </a:p>
          <a:p>
            <a:endParaRPr lang="en-US" baseline="0" dirty="0" smtClean="0"/>
          </a:p>
        </p:txBody>
      </p:sp>
      <p:sp>
        <p:nvSpPr>
          <p:cNvPr id="4" name="Slide Number Placeholder 3"/>
          <p:cNvSpPr>
            <a:spLocks noGrp="1"/>
          </p:cNvSpPr>
          <p:nvPr>
            <p:ph type="sldNum" sz="quarter" idx="10"/>
          </p:nvPr>
        </p:nvSpPr>
        <p:spPr/>
        <p:txBody>
          <a:bodyPr/>
          <a:lstStyle/>
          <a:p>
            <a:fld id="{09221013-5C8E-4BBB-97A6-CBEF4E9D6171}" type="slidenum">
              <a:rPr lang="en-US" smtClean="0"/>
              <a:t>17</a:t>
            </a:fld>
            <a:endParaRPr lang="en-US"/>
          </a:p>
        </p:txBody>
      </p:sp>
    </p:spTree>
    <p:extLst>
      <p:ext uri="{BB962C8B-B14F-4D97-AF65-F5344CB8AC3E}">
        <p14:creationId xmlns:p14="http://schemas.microsoft.com/office/powerpoint/2010/main" val="3281924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Okay, </a:t>
            </a:r>
            <a:r>
              <a:rPr lang="en-US" dirty="0" err="1" smtClean="0"/>
              <a:t>Mr</a:t>
            </a:r>
            <a:r>
              <a:rPr lang="en-US" dirty="0" smtClean="0"/>
              <a:t>/Miss</a:t>
            </a:r>
            <a:r>
              <a:rPr lang="en-US" baseline="0" dirty="0" smtClean="0"/>
              <a:t> Walking Machine, no peeking! </a:t>
            </a:r>
            <a:r>
              <a:rPr lang="en-US" baseline="0" dirty="0" smtClean="0">
                <a:sym typeface="Wingdings" panose="05000000000000000000" pitchFamily="2" charset="2"/>
              </a:rPr>
              <a:t></a:t>
            </a:r>
          </a:p>
          <a:p>
            <a:endParaRPr lang="en-US" baseline="0" dirty="0" smtClean="0">
              <a:sym typeface="Wingdings" panose="05000000000000000000" pitchFamily="2" charset="2"/>
            </a:endParaRPr>
          </a:p>
          <a:p>
            <a:r>
              <a:rPr lang="en-US" baseline="0" dirty="0" smtClean="0">
                <a:sym typeface="Wingdings" panose="05000000000000000000" pitchFamily="2" charset="2"/>
              </a:rPr>
              <a:t>The rest of us our going to write an algorithm with the first step starting at the “start” square. If you finish writing your algorithm before everyone else is finished, try writing a different algorithm, using the same number of steps.</a:t>
            </a:r>
          </a:p>
          <a:p>
            <a:endParaRPr lang="en-US" baseline="0" dirty="0" smtClean="0">
              <a:sym typeface="Wingdings" panose="05000000000000000000" pitchFamily="2" charset="2"/>
            </a:endParaRPr>
          </a:p>
          <a:p>
            <a:r>
              <a:rPr lang="en-US" baseline="0" dirty="0" smtClean="0">
                <a:sym typeface="Wingdings" panose="05000000000000000000" pitchFamily="2" charset="2"/>
              </a:rPr>
              <a:t>Teacher will play Move It song by clicking the icon on the upper left corner of the slide.</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18</a:t>
            </a:fld>
            <a:endParaRPr lang="en-US"/>
          </a:p>
        </p:txBody>
      </p:sp>
    </p:spTree>
    <p:extLst>
      <p:ext uri="{BB962C8B-B14F-4D97-AF65-F5344CB8AC3E}">
        <p14:creationId xmlns:p14="http://schemas.microsoft.com/office/powerpoint/2010/main" val="885037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Okay,</a:t>
            </a:r>
            <a:r>
              <a:rPr lang="en-US" baseline="0" dirty="0" smtClean="0"/>
              <a:t> Walking Machine. Are you ready to test an algorithm? [Teacher will have the Walking Machine stand on the Start Square. Then the teacher will ask for another student’s algorithm. That student will stand and read one step at a time while the walking machine steps. After each step, the Controller will read another step. When all steps in the algorithm have been read, turn the paper over to see if the smiley face is there.</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19</a:t>
            </a:fld>
            <a:endParaRPr lang="en-US"/>
          </a:p>
        </p:txBody>
      </p:sp>
    </p:spTree>
    <p:extLst>
      <p:ext uri="{BB962C8B-B14F-4D97-AF65-F5344CB8AC3E}">
        <p14:creationId xmlns:p14="http://schemas.microsoft.com/office/powerpoint/2010/main" val="426397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2</a:t>
            </a:fld>
            <a:endParaRPr lang="en-US"/>
          </a:p>
        </p:txBody>
      </p:sp>
    </p:spTree>
    <p:extLst>
      <p:ext uri="{BB962C8B-B14F-4D97-AF65-F5344CB8AC3E}">
        <p14:creationId xmlns:p14="http://schemas.microsoft.com/office/powerpoint/2010/main" val="3318470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Sometimes coding can be frustrating. These</a:t>
            </a:r>
            <a:r>
              <a:rPr lang="en-US" baseline="0" dirty="0" smtClean="0"/>
              <a:t> recipe cards will help you work through any problems you may have. And remember, we learn more when we work together, so it’s okay to ask a friend to help you solve any issues once you’ve tried it on your own. You have a copy of these recipes on the back of your algorithm sheet.</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20</a:t>
            </a:fld>
            <a:endParaRPr lang="en-US"/>
          </a:p>
        </p:txBody>
      </p:sp>
    </p:spTree>
    <p:extLst>
      <p:ext uri="{BB962C8B-B14F-4D97-AF65-F5344CB8AC3E}">
        <p14:creationId xmlns:p14="http://schemas.microsoft.com/office/powerpoint/2010/main" val="3910652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gn="l"/>
            <a:r>
              <a:rPr lang="en-US" dirty="0" smtClean="0"/>
              <a:t>I</a:t>
            </a:r>
            <a:r>
              <a:rPr lang="en-US" baseline="0" dirty="0" smtClean="0"/>
              <a:t> think </a:t>
            </a:r>
            <a:r>
              <a:rPr lang="en-US" dirty="0" smtClean="0"/>
              <a:t>you’re ready to try coding on the computer! We’re going</a:t>
            </a:r>
            <a:r>
              <a:rPr lang="en-US" baseline="0" dirty="0" smtClean="0"/>
              <a:t> to be using a website that has partnered with Disney to create some super-cool activities for people to learn how to code. But, b</a:t>
            </a:r>
            <a:r>
              <a:rPr lang="en-US" dirty="0" smtClean="0"/>
              <a:t>efore we get started, let’s watch a quick video that will explain exactly what you’ll be doing. </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21</a:t>
            </a:fld>
            <a:endParaRPr lang="en-US"/>
          </a:p>
        </p:txBody>
      </p:sp>
    </p:spTree>
    <p:extLst>
      <p:ext uri="{BB962C8B-B14F-4D97-AF65-F5344CB8AC3E}">
        <p14:creationId xmlns:p14="http://schemas.microsoft.com/office/powerpoint/2010/main" val="3836273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gn="l"/>
            <a:r>
              <a:rPr lang="en-US" dirty="0" smtClean="0"/>
              <a:t>Let’s put our new skills to the test! Since you now understand events and algorithms, it’s time to try coding!</a:t>
            </a:r>
            <a:r>
              <a:rPr lang="en-US" baseline="0" dirty="0" smtClean="0"/>
              <a:t> You’ll start with short, simple algorithms, and each puzzle with get a little more difficult. If you finish all the puzzles, you will have a chance to create your own program (game)! </a:t>
            </a:r>
          </a:p>
          <a:p>
            <a:pPr algn="l"/>
            <a:endParaRPr lang="en-US" baseline="0" dirty="0" smtClean="0"/>
          </a:p>
          <a:p>
            <a:pPr algn="l"/>
            <a:r>
              <a:rPr lang="en-US" baseline="0" dirty="0" smtClean="0"/>
              <a:t>The teacher will ha</a:t>
            </a:r>
            <a:r>
              <a:rPr lang="en-US" dirty="0" smtClean="0"/>
              <a:t>ve students go to </a:t>
            </a:r>
            <a:r>
              <a:rPr lang="en-US" dirty="0" smtClean="0"/>
              <a:t>code.org/student, </a:t>
            </a:r>
            <a:r>
              <a:rPr lang="en-US" dirty="0" smtClean="0"/>
              <a:t>click on </a:t>
            </a:r>
            <a:r>
              <a:rPr lang="en-US" dirty="0" smtClean="0"/>
              <a:t>Start</a:t>
            </a:r>
            <a:r>
              <a:rPr lang="en-US" baseline="0" dirty="0" smtClean="0"/>
              <a:t> under Hour of Code</a:t>
            </a:r>
            <a:r>
              <a:rPr lang="en-US" dirty="0" smtClean="0"/>
              <a:t>. </a:t>
            </a:r>
            <a:endParaRPr lang="en-US" dirty="0" smtClean="0"/>
          </a:p>
          <a:p>
            <a:pPr algn="l"/>
            <a:endParaRPr lang="en-US" dirty="0" smtClean="0"/>
          </a:p>
          <a:p>
            <a:pPr algn="l"/>
            <a:r>
              <a:rPr lang="en-US" dirty="0" smtClean="0"/>
              <a:t>[NOTE</a:t>
            </a:r>
            <a:r>
              <a:rPr lang="en-US" baseline="0" dirty="0" smtClean="0"/>
              <a:t> for Teachers: </a:t>
            </a:r>
            <a:r>
              <a:rPr lang="en-US" dirty="0" smtClean="0"/>
              <a:t>Each</a:t>
            </a:r>
            <a:r>
              <a:rPr lang="en-US" baseline="0" dirty="0" smtClean="0"/>
              <a:t> tutorial will give you a video overview of how to use the tutorial. Each tutorial also has multiple puzzles or levels that you must pass in order to advance to the next puzzle. Notes are included at the beginning of each puzzle and they should be carefully read before starting each puzzle.]</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22</a:t>
            </a:fld>
            <a:endParaRPr lang="en-US"/>
          </a:p>
        </p:txBody>
      </p:sp>
    </p:spTree>
    <p:extLst>
      <p:ext uri="{BB962C8B-B14F-4D97-AF65-F5344CB8AC3E}">
        <p14:creationId xmlns:p14="http://schemas.microsoft.com/office/powerpoint/2010/main" val="369928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watch a quick video that will explain coding a little more…</a:t>
            </a:r>
            <a:endParaRPr lang="en-US" dirty="0" smtClean="0"/>
          </a:p>
          <a:p>
            <a:r>
              <a:rPr lang="en-US" dirty="0" smtClean="0"/>
              <a:t>[show video]</a:t>
            </a:r>
          </a:p>
          <a:p>
            <a:endParaRPr lang="en-US" dirty="0" smtClean="0"/>
          </a:p>
          <a:p>
            <a:r>
              <a:rPr lang="en-US" dirty="0" smtClean="0"/>
              <a:t>So, as you saw in the video, coding</a:t>
            </a:r>
            <a:r>
              <a:rPr lang="en-US" baseline="0" dirty="0" smtClean="0"/>
              <a:t> is involved in many kinds of technology, not just computers. Programs are written for things like traffic lights, cash registers, and even your electronic marquee at the front of the school!</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3</a:t>
            </a:fld>
            <a:endParaRPr lang="en-US"/>
          </a:p>
        </p:txBody>
      </p:sp>
    </p:spTree>
    <p:extLst>
      <p:ext uri="{BB962C8B-B14F-4D97-AF65-F5344CB8AC3E}">
        <p14:creationId xmlns:p14="http://schemas.microsoft.com/office/powerpoint/2010/main" val="165609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There’s something exciting happening around the </a:t>
            </a:r>
            <a:r>
              <a:rPr lang="en-US" smtClean="0"/>
              <a:t>world relating </a:t>
            </a:r>
            <a:r>
              <a:rPr lang="en-US" dirty="0" smtClean="0"/>
              <a:t>to computer programming, and it’s called Hour of Code. Let’s take a look at what</a:t>
            </a:r>
            <a:r>
              <a:rPr lang="en-US" baseline="0" dirty="0" smtClean="0"/>
              <a:t> some people have to say about Hour of Code… you might just recognize some of them! </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4</a:t>
            </a:fld>
            <a:endParaRPr lang="en-US"/>
          </a:p>
        </p:txBody>
      </p:sp>
    </p:spTree>
    <p:extLst>
      <p:ext uri="{BB962C8B-B14F-4D97-AF65-F5344CB8AC3E}">
        <p14:creationId xmlns:p14="http://schemas.microsoft.com/office/powerpoint/2010/main" val="16853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Computer programming</a:t>
            </a:r>
            <a:r>
              <a:rPr lang="en-US" sz="1200" b="0" i="0" kern="1200" baseline="0" dirty="0" smtClean="0">
                <a:solidFill>
                  <a:schemeClr val="tx1"/>
                </a:solidFill>
                <a:effectLst/>
                <a:latin typeface="+mn-lt"/>
                <a:ea typeface="+mn-ea"/>
                <a:cs typeface="+mn-cs"/>
              </a:rPr>
              <a:t> starts with something </a:t>
            </a:r>
            <a:r>
              <a:rPr lang="en-US" sz="1200" b="0" i="0" kern="1200" dirty="0" smtClean="0">
                <a:solidFill>
                  <a:schemeClr val="tx1"/>
                </a:solidFill>
                <a:effectLst/>
                <a:latin typeface="+mn-lt"/>
                <a:ea typeface="+mn-ea"/>
                <a:cs typeface="+mn-cs"/>
              </a:rPr>
              <a:t>called an algorithm. The word “algorithm” may sound like something complicated, but really it’s just a </a:t>
            </a:r>
            <a:r>
              <a:rPr lang="en-US" sz="1200" b="1" i="0" kern="1200" dirty="0" smtClean="0">
                <a:solidFill>
                  <a:schemeClr val="tx1"/>
                </a:solidFill>
                <a:effectLst/>
                <a:latin typeface="+mn-lt"/>
                <a:ea typeface="+mn-ea"/>
                <a:cs typeface="+mn-cs"/>
              </a:rPr>
              <a:t>LIST OF STEPS </a:t>
            </a:r>
            <a:r>
              <a:rPr lang="en-US" sz="1200" b="0" i="0" kern="1200" dirty="0" smtClean="0">
                <a:solidFill>
                  <a:schemeClr val="tx1"/>
                </a:solidFill>
                <a:effectLst/>
                <a:latin typeface="+mn-lt"/>
                <a:ea typeface="+mn-ea"/>
                <a:cs typeface="+mn-cs"/>
              </a:rPr>
              <a:t>that someone or something can follow to achieve a result. A program is an </a:t>
            </a:r>
            <a:r>
              <a:rPr lang="en-US" sz="1200" b="1" i="0" kern="1200" dirty="0" smtClean="0">
                <a:solidFill>
                  <a:schemeClr val="tx1"/>
                </a:solidFill>
                <a:effectLst/>
                <a:latin typeface="+mn-lt"/>
                <a:ea typeface="+mn-ea"/>
                <a:cs typeface="+mn-cs"/>
              </a:rPr>
              <a:t>ALGORITHM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 list of steps) </a:t>
            </a:r>
            <a:r>
              <a:rPr lang="en-US" sz="1200" b="1" i="0" kern="1200" dirty="0" smtClean="0">
                <a:solidFill>
                  <a:schemeClr val="tx1"/>
                </a:solidFill>
                <a:effectLst/>
                <a:latin typeface="+mn-lt"/>
                <a:ea typeface="+mn-ea"/>
                <a:cs typeface="+mn-cs"/>
              </a:rPr>
              <a:t>that has</a:t>
            </a:r>
            <a:r>
              <a:rPr lang="en-US" sz="1200" b="1" i="0" kern="1200" baseline="0" dirty="0" smtClean="0">
                <a:solidFill>
                  <a:schemeClr val="tx1"/>
                </a:solidFill>
                <a:effectLst/>
                <a:latin typeface="+mn-lt"/>
                <a:ea typeface="+mn-ea"/>
                <a:cs typeface="+mn-cs"/>
              </a:rPr>
              <a:t> been coded into something that can be run by a machine</a:t>
            </a:r>
            <a:r>
              <a:rPr lang="en-US" sz="1200" b="0" i="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Who can tell me what an algorithm is in their own words?</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5</a:t>
            </a:fld>
            <a:endParaRPr lang="en-US"/>
          </a:p>
        </p:txBody>
      </p:sp>
    </p:spTree>
    <p:extLst>
      <p:ext uri="{BB962C8B-B14F-4D97-AF65-F5344CB8AC3E}">
        <p14:creationId xmlns:p14="http://schemas.microsoft.com/office/powerpoint/2010/main" val="55527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program is an </a:t>
            </a:r>
            <a:r>
              <a:rPr lang="en-US" sz="1200" b="1" i="0" kern="1200" dirty="0" smtClean="0">
                <a:solidFill>
                  <a:schemeClr val="tx1"/>
                </a:solidFill>
                <a:effectLst/>
                <a:latin typeface="+mn-lt"/>
                <a:ea typeface="+mn-ea"/>
                <a:cs typeface="+mn-cs"/>
              </a:rPr>
              <a:t>ALGORITHM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 list of steps) </a:t>
            </a:r>
            <a:r>
              <a:rPr lang="en-US" sz="1200" b="1" i="0" kern="1200" dirty="0" smtClean="0">
                <a:solidFill>
                  <a:schemeClr val="tx1"/>
                </a:solidFill>
                <a:effectLst/>
                <a:latin typeface="+mn-lt"/>
                <a:ea typeface="+mn-ea"/>
                <a:cs typeface="+mn-cs"/>
              </a:rPr>
              <a:t>that has</a:t>
            </a:r>
            <a:r>
              <a:rPr lang="en-US" sz="1200" b="1" i="0" kern="1200" baseline="0" dirty="0" smtClean="0">
                <a:solidFill>
                  <a:schemeClr val="tx1"/>
                </a:solidFill>
                <a:effectLst/>
                <a:latin typeface="+mn-lt"/>
                <a:ea typeface="+mn-ea"/>
                <a:cs typeface="+mn-cs"/>
              </a:rPr>
              <a:t> been coded into something that can be run by a machine</a:t>
            </a:r>
            <a:r>
              <a:rPr lang="en-US" sz="1200" b="0" i="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Who can tell me what a program is in their own words?</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6</a:t>
            </a:fld>
            <a:endParaRPr lang="en-US"/>
          </a:p>
        </p:txBody>
      </p:sp>
    </p:spTree>
    <p:extLst>
      <p:ext uri="{BB962C8B-B14F-4D97-AF65-F5344CB8AC3E}">
        <p14:creationId xmlns:p14="http://schemas.microsoft.com/office/powerpoint/2010/main" val="293113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In</a:t>
            </a:r>
            <a:r>
              <a:rPr lang="en-US" baseline="0" dirty="0" smtClean="0"/>
              <a:t> our first activity, we’re going to practice writing simple algorithms. You will be using your arrow papers to respond with one of these four EVENTS. (An event is an action or a step.)</a:t>
            </a:r>
          </a:p>
          <a:p>
            <a:r>
              <a:rPr lang="en-US" baseline="0" dirty="0" smtClean="0"/>
              <a:t>Take a look at the four possible events: move one square right; move one square left; move one square up; and move one square down. Notice there are no diagonals. These four steps are the only possible events during our activity. </a:t>
            </a:r>
          </a:p>
          <a:p>
            <a:endParaRPr lang="en-US" baseline="0" dirty="0" smtClean="0"/>
          </a:p>
          <a:p>
            <a:r>
              <a:rPr lang="en-US" baseline="0" dirty="0" smtClean="0"/>
              <a:t>Are there any questions about which directions we can use for our algorithm?</a:t>
            </a:r>
            <a:endParaRPr lang="en-US" dirty="0"/>
          </a:p>
        </p:txBody>
      </p:sp>
      <p:sp>
        <p:nvSpPr>
          <p:cNvPr id="4" name="Slide Number Placeholder 3"/>
          <p:cNvSpPr>
            <a:spLocks noGrp="1"/>
          </p:cNvSpPr>
          <p:nvPr>
            <p:ph type="sldNum" sz="quarter" idx="10"/>
          </p:nvPr>
        </p:nvSpPr>
        <p:spPr/>
        <p:txBody>
          <a:bodyPr/>
          <a:lstStyle/>
          <a:p>
            <a:fld id="{09221013-5C8E-4BBB-97A6-CBEF4E9D6171}" type="slidenum">
              <a:rPr lang="en-US" smtClean="0"/>
              <a:t>7</a:t>
            </a:fld>
            <a:endParaRPr lang="en-US"/>
          </a:p>
        </p:txBody>
      </p:sp>
    </p:spTree>
    <p:extLst>
      <p:ext uri="{BB962C8B-B14F-4D97-AF65-F5344CB8AC3E}">
        <p14:creationId xmlns:p14="http://schemas.microsoft.com/office/powerpoint/2010/main" val="322130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Take a look at this grid. The grid displays</a:t>
            </a:r>
            <a:r>
              <a:rPr lang="en-US" baseline="0" dirty="0" smtClean="0"/>
              <a:t> squares, and each square represents on step. For this activity, we want to use the smallest number of steps to get the </a:t>
            </a:r>
            <a:r>
              <a:rPr lang="en-US" baseline="0" dirty="0" err="1" smtClean="0"/>
              <a:t>flurb</a:t>
            </a:r>
            <a:r>
              <a:rPr lang="en-US" baseline="0" dirty="0" smtClean="0"/>
              <a:t> to the pot of gold. Use your fingers to show me how many steps the </a:t>
            </a:r>
            <a:r>
              <a:rPr lang="en-US" baseline="0" dirty="0" err="1" smtClean="0"/>
              <a:t>flurb</a:t>
            </a:r>
            <a:r>
              <a:rPr lang="en-US" baseline="0" dirty="0" smtClean="0"/>
              <a:t> needs to make to get to the pot of gold? Good. The </a:t>
            </a:r>
            <a:r>
              <a:rPr lang="en-US" baseline="0" dirty="0" err="1" smtClean="0"/>
              <a:t>flurb</a:t>
            </a:r>
            <a:r>
              <a:rPr lang="en-US" baseline="0" dirty="0" smtClean="0"/>
              <a:t> can reach the pot of gold in one step. Now, use your arrow paper to show me which direction the </a:t>
            </a:r>
            <a:r>
              <a:rPr lang="en-US" baseline="0" dirty="0" err="1" smtClean="0"/>
              <a:t>flurb</a:t>
            </a:r>
            <a:r>
              <a:rPr lang="en-US" baseline="0" dirty="0" smtClean="0"/>
              <a:t> needs to go. </a:t>
            </a:r>
            <a:r>
              <a:rPr lang="en-US" dirty="0" smtClean="0"/>
              <a:t>[Students</a:t>
            </a:r>
            <a:r>
              <a:rPr lang="en-US" baseline="0" dirty="0" smtClean="0"/>
              <a:t> </a:t>
            </a:r>
            <a:r>
              <a:rPr lang="en-US" dirty="0" smtClean="0"/>
              <a:t>hold up arrows</a:t>
            </a:r>
            <a:r>
              <a:rPr lang="en-US" baseline="0" dirty="0" smtClean="0"/>
              <a:t> showing the direction the </a:t>
            </a:r>
            <a:r>
              <a:rPr lang="en-US" baseline="0" dirty="0" err="1" smtClean="0"/>
              <a:t>Flurb</a:t>
            </a:r>
            <a:r>
              <a:rPr lang="en-US" baseline="0" dirty="0" smtClean="0"/>
              <a:t> needs to go.]</a:t>
            </a:r>
          </a:p>
        </p:txBody>
      </p:sp>
      <p:sp>
        <p:nvSpPr>
          <p:cNvPr id="4" name="Slide Number Placeholder 3"/>
          <p:cNvSpPr>
            <a:spLocks noGrp="1"/>
          </p:cNvSpPr>
          <p:nvPr>
            <p:ph type="sldNum" sz="quarter" idx="10"/>
          </p:nvPr>
        </p:nvSpPr>
        <p:spPr/>
        <p:txBody>
          <a:bodyPr/>
          <a:lstStyle/>
          <a:p>
            <a:fld id="{09221013-5C8E-4BBB-97A6-CBEF4E9D6171}" type="slidenum">
              <a:rPr lang="en-US" smtClean="0"/>
              <a:t>8</a:t>
            </a:fld>
            <a:endParaRPr lang="en-US"/>
          </a:p>
        </p:txBody>
      </p:sp>
    </p:spTree>
    <p:extLst>
      <p:ext uri="{BB962C8B-B14F-4D97-AF65-F5344CB8AC3E}">
        <p14:creationId xmlns:p14="http://schemas.microsoft.com/office/powerpoint/2010/main" val="3957643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smtClean="0"/>
              <a:t>Good. The </a:t>
            </a:r>
            <a:r>
              <a:rPr lang="en-US" baseline="0" dirty="0" err="1" smtClean="0"/>
              <a:t>flurb</a:t>
            </a:r>
            <a:r>
              <a:rPr lang="en-US" baseline="0" dirty="0" smtClean="0"/>
              <a:t> needs to move one step to the right. Let’s try another one…</a:t>
            </a:r>
          </a:p>
        </p:txBody>
      </p:sp>
      <p:sp>
        <p:nvSpPr>
          <p:cNvPr id="4" name="Slide Number Placeholder 3"/>
          <p:cNvSpPr>
            <a:spLocks noGrp="1"/>
          </p:cNvSpPr>
          <p:nvPr>
            <p:ph type="sldNum" sz="quarter" idx="10"/>
          </p:nvPr>
        </p:nvSpPr>
        <p:spPr/>
        <p:txBody>
          <a:bodyPr/>
          <a:lstStyle/>
          <a:p>
            <a:fld id="{09221013-5C8E-4BBB-97A6-CBEF4E9D6171}" type="slidenum">
              <a:rPr lang="en-US" smtClean="0"/>
              <a:t>9</a:t>
            </a:fld>
            <a:endParaRPr lang="en-US"/>
          </a:p>
        </p:txBody>
      </p:sp>
    </p:spTree>
    <p:extLst>
      <p:ext uri="{BB962C8B-B14F-4D97-AF65-F5344CB8AC3E}">
        <p14:creationId xmlns:p14="http://schemas.microsoft.com/office/powerpoint/2010/main" val="3887356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745900-7F09-41D9-9897-B501E88E8087}"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19827670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344639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5310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FCFDBBA3-D85F-40A1-99D7-7BCA09103E46}"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76378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023302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F745900-7F09-41D9-9897-B501E88E8087}"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3069010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F745900-7F09-41D9-9897-B501E88E8087}"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59895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745900-7F09-41D9-9897-B501E88E8087}"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48328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F745900-7F09-41D9-9897-B501E88E8087}" type="datetimeFigureOut">
              <a:rPr lang="en-US" smtClean="0"/>
              <a:t>12/7/2016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FCFDBBA3-D85F-40A1-99D7-7BCA09103E46}" type="slidenum">
              <a:rPr lang="en-US" smtClean="0"/>
              <a:t>‹#›</a:t>
            </a:fld>
            <a:endParaRPr lang="en-US"/>
          </a:p>
        </p:txBody>
      </p:sp>
    </p:spTree>
    <p:extLst>
      <p:ext uri="{BB962C8B-B14F-4D97-AF65-F5344CB8AC3E}">
        <p14:creationId xmlns:p14="http://schemas.microsoft.com/office/powerpoint/2010/main" val="604859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745900-7F09-41D9-9897-B501E88E8087}"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326744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745900-7F09-41D9-9897-B501E88E8087}"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378224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16519620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745900-7F09-41D9-9897-B501E88E8087}" type="datetimeFigureOut">
              <a:rPr lang="en-US" smtClean="0"/>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64504238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745900-7F09-41D9-9897-B501E88E8087}"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3470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F745900-7F09-41D9-9897-B501E88E8087}" type="datetimeFigureOut">
              <a:rPr lang="en-US" smtClean="0"/>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27969991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10089489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45900-7F09-41D9-9897-B501E88E8087}"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DBBA3-D85F-40A1-99D7-7BCA09103E46}" type="slidenum">
              <a:rPr lang="en-US" smtClean="0"/>
              <a:t>‹#›</a:t>
            </a:fld>
            <a:endParaRPr lang="en-US"/>
          </a:p>
        </p:txBody>
      </p:sp>
    </p:spTree>
    <p:extLst>
      <p:ext uri="{BB962C8B-B14F-4D97-AF65-F5344CB8AC3E}">
        <p14:creationId xmlns:p14="http://schemas.microsoft.com/office/powerpoint/2010/main" val="271786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0">
              <a:srgbClr val="0070C0"/>
            </a:gs>
            <a:gs pos="86000">
              <a:schemeClr val="accent1">
                <a:lumMod val="100000"/>
              </a:schemeClr>
            </a:gs>
          </a:gsLst>
          <a:lin ang="2700000" scaled="1"/>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F745900-7F09-41D9-9897-B501E88E8087}" type="datetimeFigureOut">
              <a:rPr lang="en-US" smtClean="0"/>
              <a:t>12/7/2016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FCFDBBA3-D85F-40A1-99D7-7BCA09103E46}" type="slidenum">
              <a:rPr lang="en-US" smtClean="0"/>
              <a:t>‹#›</a:t>
            </a:fld>
            <a:endParaRPr lang="en-US"/>
          </a:p>
        </p:txBody>
      </p:sp>
    </p:spTree>
    <p:extLst>
      <p:ext uri="{BB962C8B-B14F-4D97-AF65-F5344CB8AC3E}">
        <p14:creationId xmlns:p14="http://schemas.microsoft.com/office/powerpoint/2010/main" val="1664907044"/>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lrb7Hm8OMD0" TargetMode="External"/><Relationship Id="rId5" Type="http://schemas.openxmlformats.org/officeDocument/2006/relationships/image" Target="../media/image20.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
            <a:ext cx="12192000" cy="1663699"/>
          </a:xfrm>
        </p:spPr>
        <p:txBody>
          <a:bodyPr/>
          <a:lstStyle/>
          <a:p>
            <a:pPr algn="ctr"/>
            <a:r>
              <a:rPr lang="en-US" sz="8000" b="1" dirty="0" smtClean="0">
                <a:effectLst>
                  <a:outerShdw blurRad="38100" dist="38100" dir="2700000" algn="tl">
                    <a:srgbClr val="000000">
                      <a:alpha val="43137"/>
                    </a:srgbClr>
                  </a:outerShdw>
                </a:effectLst>
              </a:rPr>
              <a:t>Computer Science</a:t>
            </a:r>
            <a:endParaRPr lang="en-US" sz="8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01" r="26036" b="41344"/>
          <a:stretch/>
        </p:blipFill>
        <p:spPr bwMode="auto">
          <a:xfrm>
            <a:off x="2982351" y="2201006"/>
            <a:ext cx="6235850" cy="3904370"/>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019162" y="5635080"/>
            <a:ext cx="2153673" cy="769441"/>
          </a:xfrm>
          <a:prstGeom prst="rect">
            <a:avLst/>
          </a:prstGeom>
          <a:solidFill>
            <a:schemeClr val="tx1"/>
          </a:solidFill>
          <a:ln>
            <a:solidFill>
              <a:schemeClr val="bg1"/>
            </a:solidFill>
          </a:ln>
        </p:spPr>
        <p:txBody>
          <a:bodyPr wrap="square">
            <a:spAutoFit/>
          </a:bodyPr>
          <a:lstStyle/>
          <a:p>
            <a:pPr algn="ctr"/>
            <a:r>
              <a:rPr lang="en-US" sz="4400" dirty="0" smtClean="0">
                <a:solidFill>
                  <a:schemeClr val="bg1"/>
                </a:solidFill>
              </a:rPr>
              <a:t>CODING</a:t>
            </a:r>
            <a:endParaRPr lang="en-US" dirty="0">
              <a:solidFill>
                <a:schemeClr val="bg1"/>
              </a:solidFill>
            </a:endParaRPr>
          </a:p>
        </p:txBody>
      </p:sp>
    </p:spTree>
    <p:extLst>
      <p:ext uri="{BB962C8B-B14F-4D97-AF65-F5344CB8AC3E}">
        <p14:creationId xmlns:p14="http://schemas.microsoft.com/office/powerpoint/2010/main" val="1010754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34512" y="2336800"/>
            <a:ext cx="5306952" cy="35988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7" name="Title 1"/>
          <p:cNvSpPr>
            <a:spLocks noGrp="1"/>
          </p:cNvSpPr>
          <p:nvPr>
            <p:ph type="title"/>
          </p:nvPr>
        </p:nvSpPr>
        <p:spPr>
          <a:xfrm>
            <a:off x="317500" y="609600"/>
            <a:ext cx="10083799" cy="1333500"/>
          </a:xfrm>
        </p:spPr>
        <p:txBody>
          <a:bodyPr>
            <a:normAutofit/>
          </a:bodyPr>
          <a:lstStyle/>
          <a:p>
            <a:r>
              <a:rPr lang="en-US" sz="3200" dirty="0" smtClean="0"/>
              <a:t>Which way should the </a:t>
            </a:r>
            <a:r>
              <a:rPr lang="en-US" sz="3200" dirty="0" err="1" smtClean="0"/>
              <a:t>Flurb</a:t>
            </a:r>
            <a:r>
              <a:rPr lang="en-US" sz="3200" dirty="0" smtClean="0"/>
              <a:t> step to get to the gold?</a:t>
            </a:r>
            <a:endParaRPr lang="en-US" sz="3200" dirty="0"/>
          </a:p>
        </p:txBody>
      </p:sp>
    </p:spTree>
    <p:extLst>
      <p:ext uri="{BB962C8B-B14F-4D97-AF65-F5344CB8AC3E}">
        <p14:creationId xmlns:p14="http://schemas.microsoft.com/office/powerpoint/2010/main" val="750032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34512" y="2336800"/>
            <a:ext cx="5306952" cy="35988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7" name="Title 1"/>
          <p:cNvSpPr>
            <a:spLocks noGrp="1"/>
          </p:cNvSpPr>
          <p:nvPr>
            <p:ph type="title"/>
          </p:nvPr>
        </p:nvSpPr>
        <p:spPr>
          <a:xfrm>
            <a:off x="317500" y="609600"/>
            <a:ext cx="10083799" cy="1333500"/>
          </a:xfrm>
        </p:spPr>
        <p:txBody>
          <a:bodyPr>
            <a:normAutofit/>
          </a:bodyPr>
          <a:lstStyle/>
          <a:p>
            <a:r>
              <a:rPr lang="en-US" sz="3200" dirty="0" smtClean="0"/>
              <a:t>Which way should the </a:t>
            </a:r>
            <a:r>
              <a:rPr lang="en-US" sz="3200" dirty="0" err="1" smtClean="0"/>
              <a:t>Flurb</a:t>
            </a:r>
            <a:r>
              <a:rPr lang="en-US" sz="3200" dirty="0" smtClean="0"/>
              <a:t> step to get to the gold?</a:t>
            </a:r>
            <a:endParaRPr lang="en-US" sz="3200" dirty="0"/>
          </a:p>
        </p:txBody>
      </p:sp>
      <p:cxnSp>
        <p:nvCxnSpPr>
          <p:cNvPr id="6" name="Straight Arrow Connector 5"/>
          <p:cNvCxnSpPr/>
          <p:nvPr/>
        </p:nvCxnSpPr>
        <p:spPr>
          <a:xfrm flipH="1">
            <a:off x="5803900" y="5149952"/>
            <a:ext cx="990600" cy="0"/>
          </a:xfrm>
          <a:prstGeom prst="straightConnector1">
            <a:avLst/>
          </a:prstGeom>
          <a:ln w="130175">
            <a:solidFill>
              <a:schemeClr val="bg1"/>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52258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57001" y="2336800"/>
            <a:ext cx="5261973" cy="35988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6" name="Title 1"/>
          <p:cNvSpPr>
            <a:spLocks noGrp="1"/>
          </p:cNvSpPr>
          <p:nvPr>
            <p:ph type="title"/>
          </p:nvPr>
        </p:nvSpPr>
        <p:spPr>
          <a:xfrm>
            <a:off x="317500" y="609600"/>
            <a:ext cx="10083799" cy="1333500"/>
          </a:xfrm>
        </p:spPr>
        <p:txBody>
          <a:bodyPr>
            <a:normAutofit/>
          </a:bodyPr>
          <a:lstStyle/>
          <a:p>
            <a:r>
              <a:rPr lang="en-US" sz="3200" dirty="0" smtClean="0"/>
              <a:t>Which way should the </a:t>
            </a:r>
            <a:r>
              <a:rPr lang="en-US" sz="3200" dirty="0" err="1" smtClean="0"/>
              <a:t>Flurb</a:t>
            </a:r>
            <a:r>
              <a:rPr lang="en-US" sz="3200" dirty="0" smtClean="0"/>
              <a:t> step to get to the gold?</a:t>
            </a:r>
            <a:endParaRPr lang="en-US" sz="3200" dirty="0"/>
          </a:p>
        </p:txBody>
      </p:sp>
    </p:spTree>
    <p:extLst>
      <p:ext uri="{BB962C8B-B14F-4D97-AF65-F5344CB8AC3E}">
        <p14:creationId xmlns:p14="http://schemas.microsoft.com/office/powerpoint/2010/main" val="2807894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57001" y="2336800"/>
            <a:ext cx="5261973" cy="35988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6" name="Title 1"/>
          <p:cNvSpPr>
            <a:spLocks noGrp="1"/>
          </p:cNvSpPr>
          <p:nvPr>
            <p:ph type="title"/>
          </p:nvPr>
        </p:nvSpPr>
        <p:spPr>
          <a:xfrm>
            <a:off x="317500" y="609600"/>
            <a:ext cx="10083799" cy="1333500"/>
          </a:xfrm>
        </p:spPr>
        <p:txBody>
          <a:bodyPr>
            <a:normAutofit/>
          </a:bodyPr>
          <a:lstStyle/>
          <a:p>
            <a:r>
              <a:rPr lang="en-US" sz="3200" dirty="0" smtClean="0"/>
              <a:t>Which way should the </a:t>
            </a:r>
            <a:r>
              <a:rPr lang="en-US" sz="3200" dirty="0" err="1" smtClean="0"/>
              <a:t>Flurb</a:t>
            </a:r>
            <a:r>
              <a:rPr lang="en-US" sz="3200" dirty="0" smtClean="0"/>
              <a:t> step to get to the gold?</a:t>
            </a:r>
            <a:endParaRPr lang="en-US" sz="3200" dirty="0"/>
          </a:p>
        </p:txBody>
      </p:sp>
      <p:cxnSp>
        <p:nvCxnSpPr>
          <p:cNvPr id="7" name="Straight Arrow Connector 6"/>
          <p:cNvCxnSpPr/>
          <p:nvPr/>
        </p:nvCxnSpPr>
        <p:spPr>
          <a:xfrm rot="5400000" flipH="1">
            <a:off x="4965700" y="4127500"/>
            <a:ext cx="990600" cy="0"/>
          </a:xfrm>
          <a:prstGeom prst="straightConnector1">
            <a:avLst/>
          </a:prstGeom>
          <a:ln w="130175">
            <a:solidFill>
              <a:schemeClr val="bg1"/>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60407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21" y="746637"/>
            <a:ext cx="9093199" cy="1080938"/>
          </a:xfrm>
        </p:spPr>
        <p:txBody>
          <a:bodyPr/>
          <a:lstStyle/>
          <a:p>
            <a:r>
              <a:rPr lang="en-US" dirty="0" smtClean="0"/>
              <a:t>Controller and Walking Machine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3" name="Content Placeholder 2"/>
          <p:cNvSpPr>
            <a:spLocks noGrp="1"/>
          </p:cNvSpPr>
          <p:nvPr>
            <p:ph idx="1"/>
          </p:nvPr>
        </p:nvSpPr>
        <p:spPr>
          <a:xfrm>
            <a:off x="439021" y="2806773"/>
            <a:ext cx="11283079" cy="3517827"/>
          </a:xfrm>
        </p:spPr>
        <p:txBody>
          <a:bodyPr>
            <a:noAutofit/>
          </a:bodyPr>
          <a:lstStyle/>
          <a:p>
            <a:pPr marL="0" indent="0">
              <a:buNone/>
            </a:pPr>
            <a:r>
              <a:rPr lang="en-US" sz="3200" dirty="0" smtClean="0"/>
              <a:t>REVIEW</a:t>
            </a:r>
          </a:p>
          <a:p>
            <a:pPr marL="0" indent="0">
              <a:buNone/>
            </a:pPr>
            <a:endParaRPr lang="en-US" sz="3200" dirty="0" smtClean="0"/>
          </a:p>
          <a:p>
            <a:pPr lvl="1"/>
            <a:r>
              <a:rPr lang="en-US" sz="2800" dirty="0" smtClean="0"/>
              <a:t>List of steps = </a:t>
            </a:r>
            <a:r>
              <a:rPr lang="en-US" sz="2800" b="1" dirty="0" smtClean="0">
                <a:solidFill>
                  <a:schemeClr val="bg1"/>
                </a:solidFill>
                <a:effectLst>
                  <a:outerShdw blurRad="38100" dist="38100" dir="2700000" algn="tl">
                    <a:srgbClr val="000000">
                      <a:alpha val="43137"/>
                    </a:srgbClr>
                  </a:outerShdw>
                </a:effectLst>
              </a:rPr>
              <a:t>algorithm</a:t>
            </a:r>
            <a:endParaRPr lang="en-US" sz="2800" dirty="0" smtClean="0"/>
          </a:p>
          <a:p>
            <a:pPr lvl="1"/>
            <a:r>
              <a:rPr lang="en-US" sz="2800" dirty="0"/>
              <a:t>Special codes for an </a:t>
            </a:r>
            <a:r>
              <a:rPr lang="en-US" sz="2800" dirty="0" smtClean="0"/>
              <a:t>algorithm (list of steps) </a:t>
            </a:r>
            <a:r>
              <a:rPr lang="en-US" sz="2800" dirty="0"/>
              <a:t>= </a:t>
            </a:r>
            <a:r>
              <a:rPr lang="en-US" sz="2800" b="1" dirty="0" smtClean="0">
                <a:solidFill>
                  <a:schemeClr val="bg1"/>
                </a:solidFill>
                <a:effectLst>
                  <a:outerShdw blurRad="38100" dist="38100" dir="2700000" algn="tl">
                    <a:srgbClr val="000000">
                      <a:alpha val="43137"/>
                    </a:srgbClr>
                  </a:outerShdw>
                </a:effectLst>
              </a:rPr>
              <a:t>program</a:t>
            </a:r>
          </a:p>
          <a:p>
            <a:pPr marL="457200" lvl="1" indent="0">
              <a:buNone/>
            </a:pPr>
            <a:r>
              <a:rPr lang="en-US" sz="2800" b="1" dirty="0">
                <a:solidFill>
                  <a:schemeClr val="bg1"/>
                </a:solidFill>
                <a:effectLst>
                  <a:outerShdw blurRad="38100" dist="38100" dir="2700000" algn="tl">
                    <a:srgbClr val="000000">
                      <a:alpha val="43137"/>
                    </a:srgbClr>
                  </a:outerShdw>
                </a:effectLst>
              </a:rPr>
              <a:t> </a:t>
            </a:r>
            <a:r>
              <a:rPr lang="en-US" sz="2800" b="1" dirty="0" smtClean="0">
                <a:solidFill>
                  <a:schemeClr val="bg1"/>
                </a:solidFill>
                <a:effectLst>
                  <a:outerShdw blurRad="38100" dist="38100" dir="2700000" algn="tl">
                    <a:srgbClr val="000000">
                      <a:alpha val="43137"/>
                    </a:srgbClr>
                  </a:outerShdw>
                </a:effectLst>
              </a:rPr>
              <a:t>  </a:t>
            </a:r>
          </a:p>
          <a:p>
            <a:pPr marL="457200" lvl="1" indent="0">
              <a:buNone/>
            </a:pPr>
            <a:endParaRPr lang="en-US" sz="1800" dirty="0" smtClean="0"/>
          </a:p>
          <a:p>
            <a:pPr marL="457200" lvl="1" indent="0">
              <a:buNone/>
            </a:pPr>
            <a:r>
              <a:rPr lang="en-US" sz="2800" dirty="0" smtClean="0"/>
              <a:t>Once a program is written, a machine can complete the task.</a:t>
            </a:r>
            <a:endParaRPr lang="en-US" sz="2800" dirty="0"/>
          </a:p>
        </p:txBody>
      </p:sp>
      <p:grpSp>
        <p:nvGrpSpPr>
          <p:cNvPr id="26" name="Group 25"/>
          <p:cNvGrpSpPr/>
          <p:nvPr/>
        </p:nvGrpSpPr>
        <p:grpSpPr>
          <a:xfrm>
            <a:off x="1200150" y="4799665"/>
            <a:ext cx="1747185" cy="586069"/>
            <a:chOff x="1200150" y="4761565"/>
            <a:chExt cx="1747185" cy="586069"/>
          </a:xfrm>
        </p:grpSpPr>
        <p:cxnSp>
          <p:nvCxnSpPr>
            <p:cNvPr id="14" name="Straight Arrow Connector 13"/>
            <p:cNvCxnSpPr/>
            <p:nvPr/>
          </p:nvCxnSpPr>
          <p:spPr>
            <a:xfrm flipH="1">
              <a:off x="18097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a:off x="12001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p:cNvCxnSpPr/>
            <p:nvPr/>
          </p:nvCxnSpPr>
          <p:spPr>
            <a:xfrm rot="16200000" flipV="1">
              <a:off x="23177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p:cNvCxnSpPr/>
            <p:nvPr/>
          </p:nvCxnSpPr>
          <p:spPr>
            <a:xfrm rot="5400000">
              <a:off x="2660650" y="50609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grpSp>
      <p:grpSp>
        <p:nvGrpSpPr>
          <p:cNvPr id="22" name="Group 21"/>
          <p:cNvGrpSpPr/>
          <p:nvPr/>
        </p:nvGrpSpPr>
        <p:grpSpPr>
          <a:xfrm>
            <a:off x="3290234" y="4786965"/>
            <a:ext cx="4074768" cy="622628"/>
            <a:chOff x="6093761" y="4172857"/>
            <a:chExt cx="4614517" cy="711200"/>
          </a:xfrm>
          <a:effectLst>
            <a:outerShdw blurRad="50800" dist="38100" dir="2700000" algn="tl" rotWithShape="0">
              <a:prstClr val="black">
                <a:alpha val="40000"/>
              </a:prstClr>
            </a:outerShdw>
          </a:effectLst>
        </p:grpSpPr>
        <p:sp>
          <p:nvSpPr>
            <p:cNvPr id="19" name="Rectangle 18"/>
            <p:cNvSpPr/>
            <p:nvPr/>
          </p:nvSpPr>
          <p:spPr>
            <a:xfrm>
              <a:off x="6093761" y="4172857"/>
              <a:ext cx="4614517" cy="711200"/>
            </a:xfrm>
            <a:prstGeom prst="rect">
              <a:avLst/>
            </a:prstGeom>
            <a:ln w="28575">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Move       (right) one step.</a:t>
              </a:r>
              <a:endParaRPr lang="en-US" sz="2400" dirty="0"/>
            </a:p>
          </p:txBody>
        </p:sp>
        <p:cxnSp>
          <p:nvCxnSpPr>
            <p:cNvPr id="21" name="Straight Arrow Connector 20"/>
            <p:cNvCxnSpPr/>
            <p:nvPr/>
          </p:nvCxnSpPr>
          <p:spPr>
            <a:xfrm>
              <a:off x="7279449" y="4528457"/>
              <a:ext cx="503972" cy="2928"/>
            </a:xfrm>
            <a:prstGeom prst="straightConnector1">
              <a:avLst/>
            </a:prstGeom>
            <a:ln w="76200">
              <a:solidFill>
                <a:schemeClr val="tx1"/>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0763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0300" y="2117504"/>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0300" y="3669586"/>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0300" y="524706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96416" y="525976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13358" y="2117504"/>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97796" y="368031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97796" y="5257800"/>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96416" y="2115715"/>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96416" y="369319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499271" y="2223690"/>
            <a:ext cx="912146" cy="125832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17" name="Move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136" y="126677"/>
            <a:ext cx="370964" cy="370964"/>
          </a:xfrm>
          <a:prstGeom prst="rect">
            <a:avLst/>
          </a:prstGeom>
        </p:spPr>
      </p:pic>
      <p:sp>
        <p:nvSpPr>
          <p:cNvPr id="20" name="TextBox 19"/>
          <p:cNvSpPr txBox="1"/>
          <p:nvPr/>
        </p:nvSpPr>
        <p:spPr>
          <a:xfrm>
            <a:off x="546100" y="1050965"/>
            <a:ext cx="9728199"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Let’s create an algorithm together!</a:t>
            </a:r>
          </a:p>
        </p:txBody>
      </p:sp>
      <p:sp>
        <p:nvSpPr>
          <p:cNvPr id="27" name="TextBox 26"/>
          <p:cNvSpPr txBox="1"/>
          <p:nvPr/>
        </p:nvSpPr>
        <p:spPr>
          <a:xfrm>
            <a:off x="5169462" y="2319799"/>
            <a:ext cx="6730437" cy="1138773"/>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Write an algorithm using   </a:t>
            </a:r>
            <a:br>
              <a:rPr lang="en-US" sz="2800" b="1" dirty="0" smtClean="0">
                <a:effectLst>
                  <a:outerShdw blurRad="38100" dist="38100" dir="2700000" algn="tl">
                    <a:srgbClr val="000000">
                      <a:alpha val="43137"/>
                    </a:srgbClr>
                  </a:outerShdw>
                </a:effectLst>
              </a:rPr>
            </a:br>
            <a:r>
              <a:rPr lang="en-US" sz="2000" dirty="0" smtClean="0"/>
              <a:t>Remember, our goal is to use the least</a:t>
            </a:r>
            <a:br>
              <a:rPr lang="en-US" sz="2000" dirty="0" smtClean="0"/>
            </a:br>
            <a:r>
              <a:rPr lang="en-US" sz="2000" dirty="0" smtClean="0"/>
              <a:t>number of steps possible.</a:t>
            </a:r>
            <a:endParaRPr lang="en-US" sz="2000" dirty="0"/>
          </a:p>
        </p:txBody>
      </p:sp>
      <p:pic>
        <p:nvPicPr>
          <p:cNvPr id="2050" name="Picture 2" descr="http://www.climate-kic.org/wp-content/uploads/2014/01/start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33" r="15141"/>
          <a:stretch/>
        </p:blipFill>
        <p:spPr bwMode="auto">
          <a:xfrm>
            <a:off x="1171915" y="5614678"/>
            <a:ext cx="1055057" cy="74183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9482733" y="2303116"/>
            <a:ext cx="1747185" cy="586069"/>
            <a:chOff x="1200150" y="4761565"/>
            <a:chExt cx="1747185" cy="586069"/>
          </a:xfrm>
        </p:grpSpPr>
        <p:cxnSp>
          <p:nvCxnSpPr>
            <p:cNvPr id="28" name="Straight Arrow Connector 27"/>
            <p:cNvCxnSpPr/>
            <p:nvPr/>
          </p:nvCxnSpPr>
          <p:spPr>
            <a:xfrm flipH="1">
              <a:off x="18097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p:cNvCxnSpPr/>
            <p:nvPr/>
          </p:nvCxnSpPr>
          <p:spPr>
            <a:xfrm>
              <a:off x="12001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38" name="Straight Arrow Connector 37"/>
            <p:cNvCxnSpPr/>
            <p:nvPr/>
          </p:nvCxnSpPr>
          <p:spPr>
            <a:xfrm rot="16200000" flipV="1">
              <a:off x="23177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39" name="Straight Arrow Connector 38"/>
            <p:cNvCxnSpPr/>
            <p:nvPr/>
          </p:nvCxnSpPr>
          <p:spPr>
            <a:xfrm rot="5400000">
              <a:off x="2660650" y="50609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814872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3"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0300" y="2117504"/>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0300" y="3669586"/>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0300" y="524706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96416" y="525976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13358" y="2117504"/>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97796" y="368031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97796" y="5257800"/>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96416" y="2115715"/>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96416" y="369319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499271" y="2223690"/>
            <a:ext cx="912146" cy="125832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17" name="Move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136" y="126677"/>
            <a:ext cx="370964" cy="370964"/>
          </a:xfrm>
          <a:prstGeom prst="rect">
            <a:avLst/>
          </a:prstGeom>
        </p:spPr>
      </p:pic>
      <p:sp>
        <p:nvSpPr>
          <p:cNvPr id="20" name="TextBox 19"/>
          <p:cNvSpPr txBox="1"/>
          <p:nvPr/>
        </p:nvSpPr>
        <p:spPr>
          <a:xfrm>
            <a:off x="546100" y="1050965"/>
            <a:ext cx="9728199"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Let’s create an algorithm together!</a:t>
            </a:r>
          </a:p>
        </p:txBody>
      </p:sp>
      <p:pic>
        <p:nvPicPr>
          <p:cNvPr id="2050" name="Picture 2" descr="http://www.climate-kic.org/wp-content/uploads/2014/01/start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33" r="15141"/>
          <a:stretch/>
        </p:blipFill>
        <p:spPr bwMode="auto">
          <a:xfrm>
            <a:off x="1171915" y="5614678"/>
            <a:ext cx="1055057" cy="7418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199" y="2387490"/>
            <a:ext cx="6663397" cy="5016758"/>
          </a:xfrm>
          <a:prstGeom prst="rect">
            <a:avLst/>
          </a:prstGeom>
          <a:noFill/>
        </p:spPr>
        <p:txBody>
          <a:bodyPr wrap="square" rtlCol="0">
            <a:spAutoFit/>
          </a:bodyPr>
          <a:lstStyle/>
          <a:p>
            <a:pPr marL="342900" indent="-342900">
              <a:lnSpc>
                <a:spcPct val="200000"/>
              </a:lnSpc>
              <a:buAutoNum type="arabicPeriod"/>
            </a:pPr>
            <a:r>
              <a:rPr lang="en-US" sz="4000" dirty="0" smtClean="0">
                <a:latin typeface="Century Gothic" panose="020B0502020202020204" pitchFamily="34" charset="0"/>
              </a:rPr>
              <a:t> Move </a:t>
            </a:r>
            <a:r>
              <a:rPr lang="en-US" sz="4000" u="sng" dirty="0" smtClean="0">
                <a:latin typeface="Century Gothic" panose="020B0502020202020204" pitchFamily="34" charset="0"/>
              </a:rPr>
              <a:t>1</a:t>
            </a:r>
            <a:r>
              <a:rPr lang="en-US" sz="4000" dirty="0" smtClean="0">
                <a:latin typeface="Century Gothic" panose="020B0502020202020204" pitchFamily="34" charset="0"/>
              </a:rPr>
              <a:t> step ____.</a:t>
            </a:r>
          </a:p>
          <a:p>
            <a:pPr marL="342900" indent="-342900">
              <a:lnSpc>
                <a:spcPct val="200000"/>
              </a:lnSpc>
              <a:buFontTx/>
              <a:buAutoNum type="arabicPeriod"/>
            </a:pPr>
            <a:r>
              <a:rPr lang="en-US" sz="4000" dirty="0" smtClean="0">
                <a:latin typeface="Century Gothic" panose="020B0502020202020204" pitchFamily="34" charset="0"/>
              </a:rPr>
              <a:t> Move </a:t>
            </a:r>
            <a:r>
              <a:rPr lang="en-US" sz="4000" u="sng" dirty="0" smtClean="0">
                <a:latin typeface="Century Gothic" panose="020B0502020202020204" pitchFamily="34" charset="0"/>
              </a:rPr>
              <a:t>_</a:t>
            </a:r>
            <a:r>
              <a:rPr lang="en-US" sz="4000" dirty="0" smtClean="0">
                <a:latin typeface="Century Gothic" panose="020B0502020202020204" pitchFamily="34" charset="0"/>
              </a:rPr>
              <a:t> step ____.</a:t>
            </a:r>
          </a:p>
          <a:p>
            <a:pPr marL="342900" indent="-342900">
              <a:lnSpc>
                <a:spcPct val="200000"/>
              </a:lnSpc>
              <a:buFontTx/>
              <a:buAutoNum type="arabicPeriod"/>
            </a:pPr>
            <a:r>
              <a:rPr lang="en-US" sz="4000" dirty="0" smtClean="0">
                <a:latin typeface="Century Gothic" panose="020B0502020202020204" pitchFamily="34" charset="0"/>
              </a:rPr>
              <a:t> </a:t>
            </a:r>
            <a:r>
              <a:rPr lang="en-US" sz="4000" smtClean="0">
                <a:latin typeface="Century Gothic" panose="020B0502020202020204" pitchFamily="34" charset="0"/>
              </a:rPr>
              <a:t>Move </a:t>
            </a:r>
            <a:r>
              <a:rPr lang="en-US" sz="4000" u="sng" smtClean="0">
                <a:latin typeface="Century Gothic" panose="020B0502020202020204" pitchFamily="34" charset="0"/>
              </a:rPr>
              <a:t>_</a:t>
            </a:r>
            <a:r>
              <a:rPr lang="en-US" sz="4000" smtClean="0">
                <a:latin typeface="Century Gothic" panose="020B0502020202020204" pitchFamily="34" charset="0"/>
              </a:rPr>
              <a:t> </a:t>
            </a:r>
            <a:r>
              <a:rPr lang="en-US" sz="4000" dirty="0" smtClean="0">
                <a:latin typeface="Century Gothic" panose="020B0502020202020204" pitchFamily="34" charset="0"/>
              </a:rPr>
              <a:t>step ____.</a:t>
            </a:r>
            <a:endParaRPr lang="en-US" sz="4000" dirty="0">
              <a:latin typeface="Century Gothic" panose="020B0502020202020204" pitchFamily="34" charset="0"/>
            </a:endParaRPr>
          </a:p>
          <a:p>
            <a:pPr>
              <a:lnSpc>
                <a:spcPct val="200000"/>
              </a:lnSpc>
            </a:pPr>
            <a:endParaRPr lang="en-US" sz="4000" dirty="0">
              <a:latin typeface="Century Gothic" panose="020B0502020202020204" pitchFamily="34" charset="0"/>
            </a:endParaRPr>
          </a:p>
        </p:txBody>
      </p:sp>
    </p:spTree>
    <p:extLst>
      <p:ext uri="{BB962C8B-B14F-4D97-AF65-F5344CB8AC3E}">
        <p14:creationId xmlns:p14="http://schemas.microsoft.com/office/powerpoint/2010/main" val="4183105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3"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746637"/>
            <a:ext cx="10058400" cy="1080938"/>
          </a:xfrm>
        </p:spPr>
        <p:txBody>
          <a:bodyPr/>
          <a:lstStyle/>
          <a:p>
            <a:r>
              <a:rPr lang="en-US" dirty="0" smtClean="0"/>
              <a:t>Let’s write another </a:t>
            </a:r>
            <a:r>
              <a:rPr lang="en-US" dirty="0" smtClean="0">
                <a:solidFill>
                  <a:srgbClr val="FFFF00"/>
                </a:solidFill>
                <a:effectLst>
                  <a:outerShdw blurRad="38100" dist="38100" dir="2700000" algn="tl">
                    <a:srgbClr val="000000">
                      <a:alpha val="43137"/>
                    </a:srgbClr>
                  </a:outerShdw>
                </a:effectLst>
              </a:rPr>
              <a:t>algorithm</a:t>
            </a:r>
            <a:r>
              <a:rPr lang="en-US" dirty="0" smtClean="0">
                <a:solidFill>
                  <a:srgbClr val="FFFF00"/>
                </a:solidFill>
              </a:rPr>
              <a:t> </a:t>
            </a:r>
            <a:r>
              <a:rPr lang="en-US" dirty="0" smtClean="0"/>
              <a:t>that we can run as a </a:t>
            </a:r>
            <a:r>
              <a:rPr lang="en-US" dirty="0" smtClean="0">
                <a:solidFill>
                  <a:srgbClr val="FFFF00"/>
                </a:solidFill>
                <a:effectLst>
                  <a:outerShdw blurRad="38100" dist="38100" dir="2700000" algn="tl">
                    <a:srgbClr val="000000">
                      <a:alpha val="43137"/>
                    </a:srgbClr>
                  </a:outerShdw>
                </a:effectLst>
              </a:rPr>
              <a:t>program</a:t>
            </a:r>
            <a:r>
              <a:rPr lang="en-US" dirty="0" smtClean="0"/>
              <a: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grpSp>
        <p:nvGrpSpPr>
          <p:cNvPr id="3" name="Group 2"/>
          <p:cNvGrpSpPr/>
          <p:nvPr/>
        </p:nvGrpSpPr>
        <p:grpSpPr>
          <a:xfrm>
            <a:off x="1124576" y="2093893"/>
            <a:ext cx="3681212" cy="4603836"/>
            <a:chOff x="3397876" y="2093893"/>
            <a:chExt cx="3681212" cy="4603836"/>
          </a:xfrm>
        </p:grpSpPr>
        <p:sp>
          <p:nvSpPr>
            <p:cNvPr id="5" name="Rectangle 4"/>
            <p:cNvSpPr/>
            <p:nvPr/>
          </p:nvSpPr>
          <p:spPr>
            <a:xfrm>
              <a:off x="3397876" y="2093893"/>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97876" y="3658675"/>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97876" y="523615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63992" y="524885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65372" y="2104625"/>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65372" y="366940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65372" y="5246889"/>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63992" y="2117504"/>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63992" y="3682286"/>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4"/>
          <a:stretch>
            <a:fillRect/>
          </a:stretch>
        </p:blipFill>
        <p:spPr>
          <a:xfrm>
            <a:off x="1226051" y="2199900"/>
            <a:ext cx="912146" cy="1258322"/>
          </a:xfrm>
          <a:prstGeom prst="rect">
            <a:avLst/>
          </a:prstGeom>
        </p:spPr>
      </p:pic>
      <p:pic>
        <p:nvPicPr>
          <p:cNvPr id="16" name="Picture 15"/>
          <p:cNvPicPr>
            <a:picLocks noChangeAspect="1"/>
          </p:cNvPicPr>
          <p:nvPr/>
        </p:nvPicPr>
        <p:blipFill>
          <a:blip r:embed="rId4"/>
          <a:stretch>
            <a:fillRect/>
          </a:stretch>
        </p:blipFill>
        <p:spPr>
          <a:xfrm>
            <a:off x="2493547" y="3753950"/>
            <a:ext cx="912146" cy="1258322"/>
          </a:xfrm>
          <a:prstGeom prst="rect">
            <a:avLst/>
          </a:prstGeom>
        </p:spPr>
      </p:pic>
      <p:pic>
        <p:nvPicPr>
          <p:cNvPr id="17" name="Picture 16"/>
          <p:cNvPicPr>
            <a:picLocks noChangeAspect="1"/>
          </p:cNvPicPr>
          <p:nvPr/>
        </p:nvPicPr>
        <p:blipFill>
          <a:blip r:embed="rId4"/>
          <a:stretch>
            <a:fillRect/>
          </a:stretch>
        </p:blipFill>
        <p:spPr>
          <a:xfrm>
            <a:off x="3792167" y="3778885"/>
            <a:ext cx="912146" cy="1258322"/>
          </a:xfrm>
          <a:prstGeom prst="rect">
            <a:avLst/>
          </a:prstGeom>
        </p:spPr>
      </p:pic>
      <p:pic>
        <p:nvPicPr>
          <p:cNvPr id="18" name="Picture 17"/>
          <p:cNvPicPr>
            <a:picLocks noChangeAspect="1"/>
          </p:cNvPicPr>
          <p:nvPr/>
        </p:nvPicPr>
        <p:blipFill>
          <a:blip r:embed="rId4"/>
          <a:stretch>
            <a:fillRect/>
          </a:stretch>
        </p:blipFill>
        <p:spPr>
          <a:xfrm>
            <a:off x="2509109" y="5342164"/>
            <a:ext cx="912146" cy="1258322"/>
          </a:xfrm>
          <a:prstGeom prst="rect">
            <a:avLst/>
          </a:prstGeom>
        </p:spPr>
      </p:pic>
      <p:pic>
        <p:nvPicPr>
          <p:cNvPr id="19" name="Picture 18"/>
          <p:cNvPicPr>
            <a:picLocks noChangeAspect="1"/>
          </p:cNvPicPr>
          <p:nvPr/>
        </p:nvPicPr>
        <p:blipFill>
          <a:blip r:embed="rId4"/>
          <a:stretch>
            <a:fillRect/>
          </a:stretch>
        </p:blipFill>
        <p:spPr>
          <a:xfrm>
            <a:off x="3756435" y="2212779"/>
            <a:ext cx="912146" cy="1258322"/>
          </a:xfrm>
          <a:prstGeom prst="rect">
            <a:avLst/>
          </a:prstGeom>
        </p:spPr>
      </p:pic>
    </p:spTree>
    <p:extLst>
      <p:ext uri="{BB962C8B-B14F-4D97-AF65-F5344CB8AC3E}">
        <p14:creationId xmlns:p14="http://schemas.microsoft.com/office/powerpoint/2010/main" val="19098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500"/>
                            </p:stCondLst>
                            <p:childTnLst>
                              <p:par>
                                <p:cTn id="9" presetID="1" presetClass="exit" presetSubtype="0" fill="hold" nodeType="afterEffect">
                                  <p:stCondLst>
                                    <p:cond delay="500"/>
                                  </p:stCondLst>
                                  <p:childTnLs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4000"/>
                            </p:stCondLst>
                            <p:childTnLst>
                              <p:par>
                                <p:cTn id="12" presetID="10" presetClass="entr" presetSubtype="0" fill="hold"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par>
                          <p:cTn id="15" fill="hold">
                            <p:stCondLst>
                              <p:cond delay="5500"/>
                            </p:stCondLst>
                            <p:childTnLst>
                              <p:par>
                                <p:cTn id="16" presetID="1" presetClass="exit" presetSubtype="0" fill="hold" nodeType="afterEffect">
                                  <p:stCondLst>
                                    <p:cond delay="500"/>
                                  </p:stCondLst>
                                  <p:childTnLst>
                                    <p:set>
                                      <p:cBhvr>
                                        <p:cTn id="17" dur="1" fill="hold">
                                          <p:stCondLst>
                                            <p:cond delay="999"/>
                                          </p:stCondLst>
                                        </p:cTn>
                                        <p:tgtEl>
                                          <p:spTgt spid="16"/>
                                        </p:tgtEl>
                                        <p:attrNameLst>
                                          <p:attrName>style.visibility</p:attrName>
                                        </p:attrNameLst>
                                      </p:cBhvr>
                                      <p:to>
                                        <p:strVal val="hidden"/>
                                      </p:to>
                                    </p:set>
                                  </p:childTnLst>
                                </p:cTn>
                              </p:par>
                            </p:childTnLst>
                          </p:cTn>
                        </p:par>
                        <p:par>
                          <p:cTn id="18" fill="hold">
                            <p:stCondLst>
                              <p:cond delay="7000"/>
                            </p:stCondLst>
                            <p:childTnLst>
                              <p:par>
                                <p:cTn id="19" presetID="10" presetClass="entr" presetSubtype="0" fill="hold" nodeType="after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childTnLst>
                          </p:cTn>
                        </p:par>
                        <p:par>
                          <p:cTn id="22" fill="hold">
                            <p:stCondLst>
                              <p:cond delay="8500"/>
                            </p:stCondLst>
                            <p:childTnLst>
                              <p:par>
                                <p:cTn id="23" presetID="1" presetClass="exit" presetSubtype="0" fill="hold" nodeType="afterEffect">
                                  <p:stCondLst>
                                    <p:cond delay="500"/>
                                  </p:stCondLst>
                                  <p:childTnLst>
                                    <p:set>
                                      <p:cBhvr>
                                        <p:cTn id="24" dur="1" fill="hold">
                                          <p:stCondLst>
                                            <p:cond delay="999"/>
                                          </p:stCondLst>
                                        </p:cTn>
                                        <p:tgtEl>
                                          <p:spTgt spid="17"/>
                                        </p:tgtEl>
                                        <p:attrNameLst>
                                          <p:attrName>style.visibility</p:attrName>
                                        </p:attrNameLst>
                                      </p:cBhvr>
                                      <p:to>
                                        <p:strVal val="hidden"/>
                                      </p:to>
                                    </p:set>
                                  </p:childTnLst>
                                </p:cTn>
                              </p:par>
                            </p:childTnLst>
                          </p:cTn>
                        </p:par>
                        <p:par>
                          <p:cTn id="25" fill="hold">
                            <p:stCondLst>
                              <p:cond delay="10000"/>
                            </p:stCondLst>
                            <p:childTnLst>
                              <p:par>
                                <p:cTn id="26" presetID="10" presetClass="entr" presetSubtype="0" fill="hold" nodeType="after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par>
                          <p:cTn id="29" fill="hold">
                            <p:stCondLst>
                              <p:cond delay="11500"/>
                            </p:stCondLst>
                            <p:childTnLst>
                              <p:par>
                                <p:cTn id="30" presetID="1" presetClass="exit" presetSubtype="0" fill="hold" nodeType="afterEffect">
                                  <p:stCondLst>
                                    <p:cond delay="500"/>
                                  </p:stCondLst>
                                  <p:childTnLst>
                                    <p:set>
                                      <p:cBhvr>
                                        <p:cTn id="31" dur="1" fill="hold">
                                          <p:stCondLst>
                                            <p:cond delay="999"/>
                                          </p:stCondLst>
                                        </p:cTn>
                                        <p:tgtEl>
                                          <p:spTgt spid="18"/>
                                        </p:tgtEl>
                                        <p:attrNameLst>
                                          <p:attrName>style.visibility</p:attrName>
                                        </p:attrNameLst>
                                      </p:cBhvr>
                                      <p:to>
                                        <p:strVal val="hidden"/>
                                      </p:to>
                                    </p:set>
                                  </p:childTnLst>
                                </p:cTn>
                              </p:par>
                            </p:childTnLst>
                          </p:cTn>
                        </p:par>
                        <p:par>
                          <p:cTn id="32" fill="hold">
                            <p:stCondLst>
                              <p:cond delay="13000"/>
                            </p:stCondLst>
                            <p:childTnLst>
                              <p:par>
                                <p:cTn id="33" presetID="10" presetClass="entr" presetSubtype="0" fill="hold" nodeType="after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par>
                          <p:cTn id="36" fill="hold">
                            <p:stCondLst>
                              <p:cond delay="14500"/>
                            </p:stCondLst>
                            <p:childTnLst>
                              <p:par>
                                <p:cTn id="37" presetID="10" presetClass="exit" presetSubtype="0" fill="hold" nodeType="afterEffect">
                                  <p:stCondLst>
                                    <p:cond delay="200"/>
                                  </p:stCondLst>
                                  <p:childTnLst>
                                    <p:animEffect transition="out" filter="fade">
                                      <p:cBhvr>
                                        <p:cTn id="38" dur="1200"/>
                                        <p:tgtEl>
                                          <p:spTgt spid="19"/>
                                        </p:tgtEl>
                                      </p:cBhvr>
                                    </p:animEffect>
                                    <p:set>
                                      <p:cBhvr>
                                        <p:cTn id="39" dur="1" fill="hold">
                                          <p:stCondLst>
                                            <p:cond delay="11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1895" y="209710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1895" y="3661889"/>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1895" y="5239371"/>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98011" y="5239371"/>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99391" y="2107839"/>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99391" y="3672621"/>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99391" y="5250103"/>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98011" y="2120718"/>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98011" y="3685500"/>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233370" y="2192382"/>
            <a:ext cx="912146" cy="125832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17" name="Move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36" y="147074"/>
            <a:ext cx="370964" cy="370964"/>
          </a:xfrm>
          <a:prstGeom prst="rect">
            <a:avLst/>
          </a:prstGeom>
        </p:spPr>
      </p:pic>
      <p:sp>
        <p:nvSpPr>
          <p:cNvPr id="37" name="Title 1"/>
          <p:cNvSpPr>
            <a:spLocks noGrp="1"/>
          </p:cNvSpPr>
          <p:nvPr>
            <p:ph type="title"/>
          </p:nvPr>
        </p:nvSpPr>
        <p:spPr>
          <a:xfrm>
            <a:off x="241300" y="746637"/>
            <a:ext cx="10058400" cy="1080938"/>
          </a:xfrm>
        </p:spPr>
        <p:txBody>
          <a:bodyPr/>
          <a:lstStyle/>
          <a:p>
            <a:r>
              <a:rPr lang="en-US" dirty="0" smtClean="0"/>
              <a:t>Let’s write another </a:t>
            </a:r>
            <a:r>
              <a:rPr lang="en-US" dirty="0" smtClean="0">
                <a:solidFill>
                  <a:srgbClr val="FFFF00"/>
                </a:solidFill>
                <a:effectLst>
                  <a:outerShdw blurRad="38100" dist="38100" dir="2700000" algn="tl">
                    <a:srgbClr val="000000">
                      <a:alpha val="43137"/>
                    </a:srgbClr>
                  </a:outerShdw>
                </a:effectLst>
              </a:rPr>
              <a:t>algorithm</a:t>
            </a:r>
            <a:r>
              <a:rPr lang="en-US" dirty="0" smtClean="0">
                <a:solidFill>
                  <a:srgbClr val="FFFF00"/>
                </a:solidFill>
              </a:rPr>
              <a:t> </a:t>
            </a:r>
            <a:r>
              <a:rPr lang="en-US" dirty="0" smtClean="0"/>
              <a:t>that we can run as a </a:t>
            </a:r>
            <a:r>
              <a:rPr lang="en-US" dirty="0" smtClean="0">
                <a:solidFill>
                  <a:srgbClr val="FFFF00"/>
                </a:solidFill>
                <a:effectLst>
                  <a:outerShdw blurRad="38100" dist="38100" dir="2700000" algn="tl">
                    <a:srgbClr val="000000">
                      <a:alpha val="43137"/>
                    </a:srgbClr>
                  </a:outerShdw>
                </a:effectLst>
              </a:rPr>
              <a:t>program</a:t>
            </a:r>
            <a:r>
              <a:rPr lang="en-US" dirty="0" smtClean="0"/>
              <a:t>.</a:t>
            </a:r>
            <a:endParaRPr lang="en-US" dirty="0"/>
          </a:p>
        </p:txBody>
      </p:sp>
      <p:pic>
        <p:nvPicPr>
          <p:cNvPr id="26" name="Picture 2" descr="http://www.climate-kic.org/wp-content/uploads/2014/01/start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33" r="15141"/>
          <a:stretch/>
        </p:blipFill>
        <p:spPr bwMode="auto">
          <a:xfrm>
            <a:off x="2432272" y="5629020"/>
            <a:ext cx="1055057" cy="7418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169462" y="2319799"/>
            <a:ext cx="6730437" cy="1138773"/>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Write an algorithm using   </a:t>
            </a:r>
            <a:br>
              <a:rPr lang="en-US" sz="2800" b="1" dirty="0" smtClean="0">
                <a:effectLst>
                  <a:outerShdw blurRad="38100" dist="38100" dir="2700000" algn="tl">
                    <a:srgbClr val="000000">
                      <a:alpha val="43137"/>
                    </a:srgbClr>
                  </a:outerShdw>
                </a:effectLst>
              </a:rPr>
            </a:br>
            <a:r>
              <a:rPr lang="en-US" sz="2000" dirty="0" smtClean="0"/>
              <a:t>Remember, our goal is to use the least</a:t>
            </a:r>
            <a:br>
              <a:rPr lang="en-US" sz="2000" dirty="0" smtClean="0"/>
            </a:br>
            <a:r>
              <a:rPr lang="en-US" sz="2000" dirty="0" smtClean="0"/>
              <a:t>number of steps possible.</a:t>
            </a:r>
            <a:endParaRPr lang="en-US" sz="2000" dirty="0"/>
          </a:p>
        </p:txBody>
      </p:sp>
      <p:grpSp>
        <p:nvGrpSpPr>
          <p:cNvPr id="38" name="Group 37"/>
          <p:cNvGrpSpPr/>
          <p:nvPr/>
        </p:nvGrpSpPr>
        <p:grpSpPr>
          <a:xfrm>
            <a:off x="9482733" y="2303116"/>
            <a:ext cx="1747185" cy="586069"/>
            <a:chOff x="1200150" y="4761565"/>
            <a:chExt cx="1747185" cy="586069"/>
          </a:xfrm>
        </p:grpSpPr>
        <p:cxnSp>
          <p:nvCxnSpPr>
            <p:cNvPr id="39" name="Straight Arrow Connector 38"/>
            <p:cNvCxnSpPr/>
            <p:nvPr/>
          </p:nvCxnSpPr>
          <p:spPr>
            <a:xfrm flipH="1">
              <a:off x="18097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0" name="Straight Arrow Connector 39"/>
            <p:cNvCxnSpPr/>
            <p:nvPr/>
          </p:nvCxnSpPr>
          <p:spPr>
            <a:xfrm>
              <a:off x="12001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1" name="Straight Arrow Connector 40"/>
            <p:cNvCxnSpPr/>
            <p:nvPr/>
          </p:nvCxnSpPr>
          <p:spPr>
            <a:xfrm rot="16200000" flipV="1">
              <a:off x="2317750" y="50482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2" name="Straight Arrow Connector 41"/>
            <p:cNvCxnSpPr/>
            <p:nvPr/>
          </p:nvCxnSpPr>
          <p:spPr>
            <a:xfrm rot="5400000">
              <a:off x="2660650" y="5060950"/>
              <a:ext cx="573369" cy="0"/>
            </a:xfrm>
            <a:prstGeom prst="straightConnector1">
              <a:avLst/>
            </a:prstGeom>
            <a:ln w="88900">
              <a:solidFill>
                <a:schemeClr val="tx1"/>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98095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23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31895" y="2097107"/>
            <a:ext cx="3681212" cy="4601868"/>
            <a:chOff x="3397876" y="2093893"/>
            <a:chExt cx="3681212" cy="4601868"/>
          </a:xfrm>
        </p:grpSpPr>
        <p:sp>
          <p:nvSpPr>
            <p:cNvPr id="4" name="Rectangle 3"/>
            <p:cNvSpPr/>
            <p:nvPr/>
          </p:nvSpPr>
          <p:spPr>
            <a:xfrm>
              <a:off x="3397876" y="2093893"/>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97876" y="3658675"/>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97876" y="523615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63992" y="523615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65372" y="2104625"/>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65372" y="3669407"/>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65372" y="5246889"/>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63992" y="2117504"/>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63992" y="3682286"/>
              <a:ext cx="1115096" cy="1448872"/>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17" name="Move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036" y="147074"/>
            <a:ext cx="370964" cy="370964"/>
          </a:xfrm>
          <a:prstGeom prst="rect">
            <a:avLst/>
          </a:prstGeom>
        </p:spPr>
      </p:pic>
      <p:sp>
        <p:nvSpPr>
          <p:cNvPr id="37" name="Title 1"/>
          <p:cNvSpPr>
            <a:spLocks noGrp="1"/>
          </p:cNvSpPr>
          <p:nvPr>
            <p:ph type="title"/>
          </p:nvPr>
        </p:nvSpPr>
        <p:spPr>
          <a:xfrm>
            <a:off x="241300" y="746637"/>
            <a:ext cx="10058400" cy="1080938"/>
          </a:xfrm>
        </p:spPr>
        <p:txBody>
          <a:bodyPr/>
          <a:lstStyle/>
          <a:p>
            <a:r>
              <a:rPr lang="en-US" dirty="0" smtClean="0"/>
              <a:t>Let’s write another </a:t>
            </a:r>
            <a:r>
              <a:rPr lang="en-US" dirty="0" smtClean="0">
                <a:solidFill>
                  <a:srgbClr val="FFFF00"/>
                </a:solidFill>
                <a:effectLst>
                  <a:outerShdw blurRad="38100" dist="38100" dir="2700000" algn="tl">
                    <a:srgbClr val="000000">
                      <a:alpha val="43137"/>
                    </a:srgbClr>
                  </a:outerShdw>
                </a:effectLst>
              </a:rPr>
              <a:t>algorithm</a:t>
            </a:r>
            <a:r>
              <a:rPr lang="en-US" dirty="0" smtClean="0">
                <a:solidFill>
                  <a:srgbClr val="FFFF00"/>
                </a:solidFill>
              </a:rPr>
              <a:t> </a:t>
            </a:r>
            <a:r>
              <a:rPr lang="en-US" dirty="0" smtClean="0"/>
              <a:t>that we can run as a </a:t>
            </a:r>
            <a:r>
              <a:rPr lang="en-US" dirty="0" smtClean="0">
                <a:solidFill>
                  <a:srgbClr val="FFFF00"/>
                </a:solidFill>
                <a:effectLst>
                  <a:outerShdw blurRad="38100" dist="38100" dir="2700000" algn="tl">
                    <a:srgbClr val="000000">
                      <a:alpha val="43137"/>
                    </a:srgbClr>
                  </a:outerShdw>
                </a:effectLst>
              </a:rPr>
              <a:t>program</a:t>
            </a:r>
            <a:r>
              <a:rPr lang="en-US" dirty="0" smtClean="0"/>
              <a:t>.</a:t>
            </a:r>
            <a:endParaRPr lang="en-US" dirty="0"/>
          </a:p>
        </p:txBody>
      </p:sp>
      <p:pic>
        <p:nvPicPr>
          <p:cNvPr id="26" name="Picture 2" descr="http://www.climate-kic.org/wp-content/uploads/2014/01/star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33" r="15141"/>
          <a:stretch/>
        </p:blipFill>
        <p:spPr bwMode="auto">
          <a:xfrm>
            <a:off x="2432272" y="5629020"/>
            <a:ext cx="1055057" cy="74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75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3"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753228"/>
            <a:ext cx="9925883" cy="1080938"/>
          </a:xfrm>
        </p:spPr>
        <p:txBody>
          <a:bodyPr/>
          <a:lstStyle/>
          <a:p>
            <a:r>
              <a:rPr lang="en-US" dirty="0" smtClean="0"/>
              <a:t>Learning Target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5" name="Content Placeholder 2"/>
          <p:cNvSpPr>
            <a:spLocks noGrp="1"/>
          </p:cNvSpPr>
          <p:nvPr/>
        </p:nvSpPr>
        <p:spPr>
          <a:xfrm>
            <a:off x="368299" y="2626605"/>
            <a:ext cx="11476698" cy="3883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altLang="en-US" sz="2800" b="1" dirty="0" smtClean="0">
                <a:solidFill>
                  <a:srgbClr val="FFC000"/>
                </a:solidFill>
                <a:effectLst>
                  <a:outerShdw blurRad="38100" dist="38100" dir="2700000" algn="tl">
                    <a:srgbClr val="000000">
                      <a:alpha val="43137"/>
                    </a:srgbClr>
                  </a:outerShdw>
                </a:effectLst>
                <a:latin typeface="Century Gothic" panose="020B0502020202020204" pitchFamily="34" charset="0"/>
              </a:rPr>
              <a:t>I can </a:t>
            </a:r>
            <a:r>
              <a:rPr lang="en-US" altLang="en-US" sz="2400" b="1" dirty="0" smtClean="0">
                <a:latin typeface="Century Gothic" panose="020B0502020202020204" pitchFamily="34" charset="0"/>
              </a:rPr>
              <a:t>use an algorithm to move an object in a virtual world using block coding </a:t>
            </a:r>
            <a:r>
              <a:rPr lang="en-US" altLang="en-US" sz="2800" b="1" dirty="0" smtClean="0">
                <a:solidFill>
                  <a:srgbClr val="FFC000"/>
                </a:solidFill>
                <a:effectLst>
                  <a:outerShdw blurRad="38100" dist="38100" dir="2700000" algn="tl">
                    <a:srgbClr val="000000">
                      <a:alpha val="43137"/>
                    </a:srgbClr>
                  </a:outerShdw>
                </a:effectLst>
                <a:latin typeface="Century Gothic" panose="020B0502020202020204" pitchFamily="34" charset="0"/>
              </a:rPr>
              <a:t>so that I </a:t>
            </a:r>
            <a:r>
              <a:rPr lang="en-US" altLang="en-US" sz="2800" b="1" dirty="0">
                <a:solidFill>
                  <a:srgbClr val="FFC000"/>
                </a:solidFill>
                <a:effectLst>
                  <a:outerShdw blurRad="38100" dist="38100" dir="2700000" algn="tl">
                    <a:srgbClr val="000000">
                      <a:alpha val="43137"/>
                    </a:srgbClr>
                  </a:outerShdw>
                </a:effectLst>
                <a:latin typeface="Century Gothic" panose="020B0502020202020204" pitchFamily="34" charset="0"/>
              </a:rPr>
              <a:t>can </a:t>
            </a:r>
            <a:r>
              <a:rPr lang="en-US" altLang="en-US" b="1" dirty="0">
                <a:latin typeface="Century Gothic" panose="020B0502020202020204" pitchFamily="34" charset="0"/>
              </a:rPr>
              <a:t>run the program and complete the </a:t>
            </a:r>
            <a:r>
              <a:rPr lang="en-US" altLang="en-US" b="1" dirty="0" smtClean="0">
                <a:latin typeface="Century Gothic" panose="020B0502020202020204" pitchFamily="34" charset="0"/>
              </a:rPr>
              <a:t>challenge.</a:t>
            </a:r>
          </a:p>
          <a:p>
            <a:pPr marL="0" indent="0">
              <a:buNone/>
            </a:pPr>
            <a:endParaRPr lang="en-US" altLang="en-US" sz="2400" dirty="0" smtClean="0">
              <a:latin typeface="Century Gothic" panose="020B0502020202020204" pitchFamily="34" charset="0"/>
            </a:endParaRPr>
          </a:p>
          <a:p>
            <a:pPr marL="0" indent="0">
              <a:buNone/>
            </a:pPr>
            <a:r>
              <a:rPr lang="en-US" altLang="en-US" sz="2800" b="1" dirty="0">
                <a:solidFill>
                  <a:srgbClr val="FFC000"/>
                </a:solidFill>
                <a:effectLst>
                  <a:outerShdw blurRad="38100" dist="38100" dir="2700000" algn="tl">
                    <a:srgbClr val="000000">
                      <a:alpha val="43137"/>
                    </a:srgbClr>
                  </a:outerShdw>
                </a:effectLst>
                <a:latin typeface="Century Gothic" panose="020B0502020202020204" pitchFamily="34" charset="0"/>
              </a:rPr>
              <a:t>I’ll know I have it when</a:t>
            </a:r>
            <a:r>
              <a:rPr lang="en-US" altLang="en-US" sz="2800" b="1" dirty="0">
                <a:effectLst>
                  <a:outerShdw blurRad="38100" dist="38100" dir="2700000" algn="tl">
                    <a:srgbClr val="000000">
                      <a:alpha val="43137"/>
                    </a:srgbClr>
                  </a:outerShdw>
                </a:effectLst>
                <a:latin typeface="Century Gothic" panose="020B0502020202020204" pitchFamily="34" charset="0"/>
              </a:rPr>
              <a:t> </a:t>
            </a:r>
            <a:r>
              <a:rPr lang="en-US" altLang="en-US" b="1" dirty="0">
                <a:latin typeface="Century Gothic" panose="020B0502020202020204" pitchFamily="34" charset="0"/>
              </a:rPr>
              <a:t>I can write the code to complete a given puzzle.  </a:t>
            </a:r>
          </a:p>
          <a:p>
            <a:pPr marL="0" indent="0">
              <a:buNone/>
            </a:pPr>
            <a:endParaRPr lang="en-US" altLang="en-US" sz="3200" dirty="0">
              <a:latin typeface="Century Gothic" panose="020B0502020202020204" pitchFamily="34" charset="0"/>
            </a:endParaRPr>
          </a:p>
          <a:p>
            <a:pPr marL="0" indent="0">
              <a:buFont typeface="Arial" panose="020B0604020202020204" pitchFamily="34" charset="0"/>
              <a:buNone/>
            </a:pPr>
            <a:endParaRPr lang="en-US" altLang="en-US" dirty="0" smtClean="0"/>
          </a:p>
        </p:txBody>
      </p:sp>
      <p:pic>
        <p:nvPicPr>
          <p:cNvPr id="3" name="Picture 2"/>
          <p:cNvPicPr>
            <a:picLocks noChangeAspect="1"/>
          </p:cNvPicPr>
          <p:nvPr/>
        </p:nvPicPr>
        <p:blipFill>
          <a:blip r:embed="rId4"/>
          <a:stretch>
            <a:fillRect/>
          </a:stretch>
        </p:blipFill>
        <p:spPr>
          <a:xfrm>
            <a:off x="9515396" y="5101840"/>
            <a:ext cx="1557572" cy="1408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3016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Puzzle Solving Recipe for Success</a:t>
            </a:r>
            <a:endParaRPr lang="en-US" dirty="0"/>
          </a:p>
        </p:txBody>
      </p:sp>
      <p:pic>
        <p:nvPicPr>
          <p:cNvPr id="6" name="Picture 5"/>
          <p:cNvPicPr>
            <a:picLocks noChangeAspect="1"/>
          </p:cNvPicPr>
          <p:nvPr/>
        </p:nvPicPr>
        <p:blipFill rotWithShape="1">
          <a:blip r:embed="rId3"/>
          <a:srcRect r="51840"/>
          <a:stretch/>
        </p:blipFill>
        <p:spPr>
          <a:xfrm>
            <a:off x="342076" y="3045200"/>
            <a:ext cx="2693223" cy="2746000"/>
          </a:xfrm>
          <a:prstGeom prst="rect">
            <a:avLst/>
          </a:prstGeom>
        </p:spPr>
      </p:pic>
      <p:pic>
        <p:nvPicPr>
          <p:cNvPr id="7" name="Picture 6"/>
          <p:cNvPicPr>
            <a:picLocks noChangeAspect="1"/>
          </p:cNvPicPr>
          <p:nvPr/>
        </p:nvPicPr>
        <p:blipFill rotWithShape="1">
          <a:blip r:embed="rId3"/>
          <a:srcRect l="50658"/>
          <a:stretch/>
        </p:blipFill>
        <p:spPr>
          <a:xfrm>
            <a:off x="3269833" y="3045200"/>
            <a:ext cx="2759328" cy="2746000"/>
          </a:xfrm>
          <a:prstGeom prst="rect">
            <a:avLst/>
          </a:prstGeom>
        </p:spPr>
      </p:pic>
      <p:pic>
        <p:nvPicPr>
          <p:cNvPr id="8" name="Picture 7"/>
          <p:cNvPicPr>
            <a:picLocks noChangeAspect="1"/>
          </p:cNvPicPr>
          <p:nvPr/>
        </p:nvPicPr>
        <p:blipFill rotWithShape="1">
          <a:blip r:embed="rId4"/>
          <a:srcRect r="51860"/>
          <a:stretch/>
        </p:blipFill>
        <p:spPr>
          <a:xfrm>
            <a:off x="6263695" y="3063943"/>
            <a:ext cx="2570035" cy="272725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2" name="Picture 1"/>
          <p:cNvPicPr>
            <a:picLocks noChangeAspect="1"/>
          </p:cNvPicPr>
          <p:nvPr/>
        </p:nvPicPr>
        <p:blipFill rotWithShape="1">
          <a:blip r:embed="rId6"/>
          <a:srcRect l="50414"/>
          <a:stretch/>
        </p:blipFill>
        <p:spPr>
          <a:xfrm>
            <a:off x="9068265" y="3075243"/>
            <a:ext cx="2539920" cy="2715957"/>
          </a:xfrm>
          <a:prstGeom prst="rect">
            <a:avLst/>
          </a:prstGeom>
        </p:spPr>
      </p:pic>
    </p:spTree>
    <p:extLst>
      <p:ext uri="{BB962C8B-B14F-4D97-AF65-F5344CB8AC3E}">
        <p14:creationId xmlns:p14="http://schemas.microsoft.com/office/powerpoint/2010/main" val="120944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
        <p:nvSpPr>
          <p:cNvPr id="3" name="Title 2"/>
          <p:cNvSpPr>
            <a:spLocks noGrp="1"/>
          </p:cNvSpPr>
          <p:nvPr>
            <p:ph type="title"/>
          </p:nvPr>
        </p:nvSpPr>
        <p:spPr/>
        <p:txBody>
          <a:bodyPr/>
          <a:lstStyle/>
          <a:p>
            <a:r>
              <a:rPr lang="en-US" dirty="0" smtClean="0"/>
              <a:t>Moana Introduction</a:t>
            </a:r>
            <a:endParaRPr lang="en-US" dirty="0"/>
          </a:p>
        </p:txBody>
      </p:sp>
      <p:pic>
        <p:nvPicPr>
          <p:cNvPr id="5" name="lrb7Hm8OMD0"/>
          <p:cNvPicPr>
            <a:picLocks noRot="1" noChangeAspect="1"/>
          </p:cNvPicPr>
          <p:nvPr>
            <a:videoFile r:link="rId1"/>
          </p:nvPr>
        </p:nvPicPr>
        <p:blipFill>
          <a:blip r:embed="rId5"/>
          <a:stretch>
            <a:fillRect/>
          </a:stretch>
        </p:blipFill>
        <p:spPr>
          <a:xfrm>
            <a:off x="1802688" y="2368212"/>
            <a:ext cx="7369125" cy="4145133"/>
          </a:xfrm>
          <a:prstGeom prst="rect">
            <a:avLst/>
          </a:prstGeom>
        </p:spPr>
      </p:pic>
    </p:spTree>
    <p:extLst>
      <p:ext uri="{BB962C8B-B14F-4D97-AF65-F5344CB8AC3E}">
        <p14:creationId xmlns:p14="http://schemas.microsoft.com/office/powerpoint/2010/main" val="980889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code.org/student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5" name="Picture 4"/>
          <p:cNvPicPr>
            <a:picLocks noChangeAspect="1"/>
          </p:cNvPicPr>
          <p:nvPr/>
        </p:nvPicPr>
        <p:blipFill>
          <a:blip r:embed="rId4"/>
          <a:stretch>
            <a:fillRect/>
          </a:stretch>
        </p:blipFill>
        <p:spPr>
          <a:xfrm>
            <a:off x="680321" y="2220529"/>
            <a:ext cx="7852739" cy="433465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204129875"/>
              </p:ext>
            </p:extLst>
          </p:nvPr>
        </p:nvGraphicFramePr>
        <p:xfrm>
          <a:off x="828897" y="2847884"/>
          <a:ext cx="3481845" cy="2424760"/>
        </p:xfrm>
        <a:graphic>
          <a:graphicData uri="http://schemas.openxmlformats.org/drawingml/2006/table">
            <a:tbl>
              <a:tblPr firstRow="1" bandRow="1">
                <a:tableStyleId>{2D5ABB26-0587-4C30-8999-92F81FD0307C}</a:tableStyleId>
              </a:tblPr>
              <a:tblGrid>
                <a:gridCol w="696369"/>
                <a:gridCol w="696369"/>
                <a:gridCol w="696369"/>
                <a:gridCol w="696369"/>
                <a:gridCol w="696369"/>
              </a:tblGrid>
              <a:tr h="484952">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84952">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84952">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84952">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84952">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ln>
                          <a:solidFill>
                            <a:sysClr val="windowText" lastClr="000000"/>
                          </a:solidFill>
                        </a:ln>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7628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9" y="753228"/>
            <a:ext cx="9862383" cy="1080938"/>
          </a:xfrm>
        </p:spPr>
        <p:txBody>
          <a:bodyPr/>
          <a:lstStyle/>
          <a:p>
            <a:r>
              <a:rPr lang="en-US" dirty="0" smtClean="0"/>
              <a:t>Introduction to Coding</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6" name="What is coding-">
            <a:hlinkClick r:id="" action="ppaction://media"/>
          </p:cNvPr>
          <p:cNvPicPr>
            <a:picLocks noChangeAspect="1"/>
          </p:cNvPicPr>
          <p:nvPr>
            <a:videoFile r:link="rId1"/>
            <p:extLst>
              <p:ext uri="{DAA4B4D4-6D71-4841-9C94-3DE7FCFB9230}">
                <p14:media xmlns:p14="http://schemas.microsoft.com/office/powerpoint/2010/main" r:embed="rId2">
                  <p14:trim end="11700"/>
                </p14:media>
              </p:ext>
            </p:extLst>
          </p:nvPr>
        </p:nvPicPr>
        <p:blipFill>
          <a:blip r:embed="rId6"/>
          <a:stretch>
            <a:fillRect/>
          </a:stretch>
        </p:blipFill>
        <p:spPr>
          <a:xfrm>
            <a:off x="1978442" y="2336799"/>
            <a:ext cx="6540500" cy="3679031"/>
          </a:xfrm>
          <a:prstGeom prst="rect">
            <a:avLst/>
          </a:prstGeom>
        </p:spPr>
      </p:pic>
    </p:spTree>
    <p:extLst>
      <p:ext uri="{BB962C8B-B14F-4D97-AF65-F5344CB8AC3E}">
        <p14:creationId xmlns:p14="http://schemas.microsoft.com/office/powerpoint/2010/main" val="2487001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753228"/>
            <a:ext cx="9875083" cy="1080938"/>
          </a:xfrm>
        </p:spPr>
        <p:txBody>
          <a:bodyPr/>
          <a:lstStyle/>
          <a:p>
            <a:r>
              <a:rPr lang="en-US" dirty="0" smtClean="0">
                <a:effectLst>
                  <a:outerShdw blurRad="38100" dist="38100" dir="2700000" algn="tl">
                    <a:srgbClr val="000000">
                      <a:alpha val="43137"/>
                    </a:srgbClr>
                  </a:outerShdw>
                </a:effectLst>
              </a:rPr>
              <a:t>Anyone can code!</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8" name="HoC-video-15m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51442" y="2279650"/>
            <a:ext cx="6858000" cy="3848100"/>
          </a:xfrm>
          <a:prstGeom prst="rect">
            <a:avLst/>
          </a:prstGeom>
        </p:spPr>
      </p:pic>
    </p:spTree>
    <p:extLst>
      <p:ext uri="{BB962C8B-B14F-4D97-AF65-F5344CB8AC3E}">
        <p14:creationId xmlns:p14="http://schemas.microsoft.com/office/powerpoint/2010/main" val="293602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53228"/>
            <a:ext cx="9836983" cy="1080938"/>
          </a:xfrm>
        </p:spPr>
        <p:txBody>
          <a:bodyPr/>
          <a:lstStyle/>
          <a:p>
            <a:r>
              <a:rPr lang="en-US" dirty="0" smtClean="0"/>
              <a:t>Vocabulary</a:t>
            </a:r>
            <a:endParaRPr lang="en-US" dirty="0"/>
          </a:p>
        </p:txBody>
      </p:sp>
      <p:pic>
        <p:nvPicPr>
          <p:cNvPr id="4" name="Content Placeholder 3"/>
          <p:cNvPicPr>
            <a:picLocks noGrp="1" noChangeAspect="1"/>
          </p:cNvPicPr>
          <p:nvPr>
            <p:ph idx="1"/>
          </p:nvPr>
        </p:nvPicPr>
        <p:blipFill rotWithShape="1">
          <a:blip r:embed="rId3"/>
          <a:srcRect b="56027"/>
          <a:stretch/>
        </p:blipFill>
        <p:spPr>
          <a:xfrm>
            <a:off x="1484140" y="2587768"/>
            <a:ext cx="8955224" cy="1984231"/>
          </a:xfrm>
          <a:prstGeom prst="rect">
            <a:avLst/>
          </a:prstGeom>
          <a:scene3d>
            <a:camera prst="orthographicFront"/>
            <a:lightRig rig="threePt" dir="t"/>
          </a:scene3d>
          <a:sp3d>
            <a:bevelT prst="angle"/>
          </a:sp3d>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Tree>
    <p:extLst>
      <p:ext uri="{BB962C8B-B14F-4D97-AF65-F5344CB8AC3E}">
        <p14:creationId xmlns:p14="http://schemas.microsoft.com/office/powerpoint/2010/main" val="2676962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53228"/>
            <a:ext cx="9836983" cy="1080938"/>
          </a:xfrm>
        </p:spPr>
        <p:txBody>
          <a:bodyPr/>
          <a:lstStyle/>
          <a:p>
            <a:r>
              <a:rPr lang="en-US" dirty="0" smtClean="0"/>
              <a:t>Vocabulary</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7" name="Content Placeholder 3"/>
          <p:cNvPicPr>
            <a:picLocks noChangeAspect="1"/>
          </p:cNvPicPr>
          <p:nvPr/>
        </p:nvPicPr>
        <p:blipFill rotWithShape="1">
          <a:blip r:embed="rId4"/>
          <a:srcRect t="51380"/>
          <a:stretch/>
        </p:blipFill>
        <p:spPr>
          <a:xfrm>
            <a:off x="1322363" y="2504043"/>
            <a:ext cx="9070293" cy="2222078"/>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72925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099" y="753228"/>
            <a:ext cx="9748083" cy="1080938"/>
          </a:xfrm>
        </p:spPr>
        <p:txBody>
          <a:bodyPr/>
          <a:lstStyle/>
          <a:p>
            <a:r>
              <a:rPr lang="en-US" dirty="0" smtClean="0"/>
              <a:t>Events </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pic>
        <p:nvPicPr>
          <p:cNvPr id="5" name="Content Placeholder 3"/>
          <p:cNvPicPr>
            <a:picLocks noGrp="1" noChangeAspect="1"/>
          </p:cNvPicPr>
          <p:nvPr>
            <p:ph idx="1"/>
          </p:nvPr>
        </p:nvPicPr>
        <p:blipFill>
          <a:blip r:embed="rId4"/>
          <a:stretch>
            <a:fillRect/>
          </a:stretch>
        </p:blipFill>
        <p:spPr>
          <a:xfrm>
            <a:off x="680321" y="3505839"/>
            <a:ext cx="10869646" cy="1612426"/>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1131309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609600"/>
            <a:ext cx="10083799" cy="1333500"/>
          </a:xfrm>
        </p:spPr>
        <p:txBody>
          <a:bodyPr>
            <a:normAutofit/>
          </a:bodyPr>
          <a:lstStyle/>
          <a:p>
            <a:r>
              <a:rPr lang="en-US" sz="3200" dirty="0" smtClean="0"/>
              <a:t>Which way should the </a:t>
            </a:r>
            <a:r>
              <a:rPr lang="en-US" sz="3200" dirty="0" err="1" smtClean="0"/>
              <a:t>Flurb</a:t>
            </a:r>
            <a:r>
              <a:rPr lang="en-US" sz="3200" dirty="0" smtClean="0"/>
              <a:t> step to get to the gold?</a:t>
            </a:r>
            <a:endParaRPr lang="en-US" sz="3200" dirty="0"/>
          </a:p>
        </p:txBody>
      </p:sp>
      <p:pic>
        <p:nvPicPr>
          <p:cNvPr id="4" name="Content Placeholder 3"/>
          <p:cNvPicPr>
            <a:picLocks noGrp="1" noChangeAspect="1"/>
          </p:cNvPicPr>
          <p:nvPr>
            <p:ph idx="1"/>
          </p:nvPr>
        </p:nvPicPr>
        <p:blipFill>
          <a:blip r:embed="rId3"/>
          <a:stretch>
            <a:fillRect/>
          </a:stretch>
        </p:blipFill>
        <p:spPr>
          <a:xfrm>
            <a:off x="2857001" y="2336800"/>
            <a:ext cx="5261973" cy="35988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spTree>
    <p:extLst>
      <p:ext uri="{BB962C8B-B14F-4D97-AF65-F5344CB8AC3E}">
        <p14:creationId xmlns:p14="http://schemas.microsoft.com/office/powerpoint/2010/main" val="2846279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609600"/>
            <a:ext cx="10083799" cy="1333500"/>
          </a:xfrm>
        </p:spPr>
        <p:txBody>
          <a:bodyPr>
            <a:normAutofit/>
          </a:bodyPr>
          <a:lstStyle/>
          <a:p>
            <a:r>
              <a:rPr lang="en-US" sz="3200" dirty="0" smtClean="0"/>
              <a:t>Which way should the </a:t>
            </a:r>
            <a:r>
              <a:rPr lang="en-US" sz="3200" dirty="0" err="1" smtClean="0"/>
              <a:t>Flurb</a:t>
            </a:r>
            <a:r>
              <a:rPr lang="en-US" sz="3200" dirty="0" smtClean="0"/>
              <a:t> step to get to the gold?</a:t>
            </a:r>
            <a:endParaRPr lang="en-US" sz="3200" dirty="0"/>
          </a:p>
        </p:txBody>
      </p:sp>
      <p:pic>
        <p:nvPicPr>
          <p:cNvPr id="4" name="Content Placeholder 3"/>
          <p:cNvPicPr>
            <a:picLocks noGrp="1" noChangeAspect="1"/>
          </p:cNvPicPr>
          <p:nvPr>
            <p:ph idx="1"/>
          </p:nvPr>
        </p:nvPicPr>
        <p:blipFill>
          <a:blip r:embed="rId3"/>
          <a:stretch>
            <a:fillRect/>
          </a:stretch>
        </p:blipFill>
        <p:spPr>
          <a:xfrm>
            <a:off x="2857001" y="2336800"/>
            <a:ext cx="5261973" cy="35988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525"/>
          <a:stretch/>
        </p:blipFill>
        <p:spPr>
          <a:xfrm>
            <a:off x="10661038" y="746637"/>
            <a:ext cx="1638503" cy="1087529"/>
          </a:xfrm>
          <a:prstGeom prst="rect">
            <a:avLst/>
          </a:prstGeom>
        </p:spPr>
      </p:pic>
      <p:cxnSp>
        <p:nvCxnSpPr>
          <p:cNvPr id="6" name="Straight Arrow Connector 5"/>
          <p:cNvCxnSpPr/>
          <p:nvPr/>
        </p:nvCxnSpPr>
        <p:spPr>
          <a:xfrm>
            <a:off x="4114800" y="3480780"/>
            <a:ext cx="990600" cy="0"/>
          </a:xfrm>
          <a:prstGeom prst="straightConnector1">
            <a:avLst/>
          </a:prstGeom>
          <a:ln w="130175">
            <a:solidFill>
              <a:schemeClr val="bg1"/>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203778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ent_x0020_Type xmlns="6673677b-daeb-4c86-a045-0f173afda5a9" xsi:nil="true"/>
    <Video xmlns="6673677b-daeb-4c86-a045-0f173afda5a9">
      <Url xsi:nil="true"/>
      <Description xsi:nil="true"/>
    </Video>
    <HP_x003a_ xmlns="6673677b-daeb-4c86-a045-0f173afda5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D1543494A53B42B87EE455D15531D7" ma:contentTypeVersion="3" ma:contentTypeDescription="Create a new document." ma:contentTypeScope="" ma:versionID="e98297a2e54a905c0dc0329d81d193f9">
  <xsd:schema xmlns:xsd="http://www.w3.org/2001/XMLSchema" xmlns:xs="http://www.w3.org/2001/XMLSchema" xmlns:p="http://schemas.microsoft.com/office/2006/metadata/properties" xmlns:ns1="6673677b-daeb-4c86-a045-0f173afda5a9" targetNamespace="http://schemas.microsoft.com/office/2006/metadata/properties" ma:root="true" ma:fieldsID="b121b2c5f7cb76654a7bc6ae64107006" ns1:_="">
    <xsd:import namespace="6673677b-daeb-4c86-a045-0f173afda5a9"/>
    <xsd:element name="properties">
      <xsd:complexType>
        <xsd:sequence>
          <xsd:element name="documentManagement">
            <xsd:complexType>
              <xsd:all>
                <xsd:element ref="ns1:HP_x003a_" minOccurs="0"/>
                <xsd:element ref="ns1:Video" minOccurs="0"/>
                <xsd:element ref="ns1:Cont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3677b-daeb-4c86-a045-0f173afda5a9" elementFormDefault="qualified">
    <xsd:import namespace="http://schemas.microsoft.com/office/2006/documentManagement/types"/>
    <xsd:import namespace="http://schemas.microsoft.com/office/infopath/2007/PartnerControls"/>
    <xsd:element name="HP_x003a_" ma:index="0" nillable="true" ma:displayName="HP:" ma:format="RadioButtons" ma:internalName="HP_x003a_">
      <xsd:simpleType>
        <xsd:restriction base="dms:Choice">
          <xsd:enumeration value="Windows 8.1"/>
          <xsd:enumeration value="Connections (Replicator, Projector, Printer)"/>
          <xsd:enumeration value="Display Settings"/>
        </xsd:restriction>
      </xsd:simpleType>
    </xsd:element>
    <xsd:element name="Video" ma:index="3" nillable="true" ma:displayName="Video" ma:format="Hyperlink" ma:internalName="Video">
      <xsd:complexType>
        <xsd:complexContent>
          <xsd:extension base="dms:URL">
            <xsd:sequence>
              <xsd:element name="Url" type="dms:ValidUrl" minOccurs="0" nillable="true"/>
              <xsd:element name="Description" type="xsd:string" nillable="true"/>
            </xsd:sequence>
          </xsd:extension>
        </xsd:complexContent>
      </xsd:complexType>
    </xsd:element>
    <xsd:element name="Content_x0020_Type" ma:index="10" nillable="true" ma:displayName="Content Type" ma:format="RadioButtons" ma:internalName="Content_x0020_Type">
      <xsd:simpleType>
        <xsd:restriction base="dms:Choice">
          <xsd:enumeration value="HP Laptops"/>
          <xsd:enumeration value="SMART Board"/>
          <xsd:enumeration value="CPS Clickers"/>
          <xsd:enumeration value="PUSD-XNE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66B04-98AC-4FA3-8A4E-0C81240FDFFC}">
  <ds:schemaRefs>
    <ds:schemaRef ds:uri="6673677b-daeb-4c86-a045-0f173afda5a9"/>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C4F525A-2E4E-48B8-836B-8BDF4D58E6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73677b-daeb-4c86-a045-0f173afda5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38E2B4-15E2-4294-AD18-14C2E01A38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Template>
  <TotalTime>2795</TotalTime>
  <Words>1873</Words>
  <Application>Microsoft Office PowerPoint</Application>
  <PresentationFormat>Widescreen</PresentationFormat>
  <Paragraphs>102</Paragraphs>
  <Slides>22</Slides>
  <Notes>22</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Trebuchet MS</vt:lpstr>
      <vt:lpstr>Wingdings</vt:lpstr>
      <vt:lpstr>Berlin</vt:lpstr>
      <vt:lpstr>Computer Science</vt:lpstr>
      <vt:lpstr>Learning Target</vt:lpstr>
      <vt:lpstr>Introduction to Coding</vt:lpstr>
      <vt:lpstr>Anyone can code!</vt:lpstr>
      <vt:lpstr>Vocabulary</vt:lpstr>
      <vt:lpstr>Vocabulary</vt:lpstr>
      <vt:lpstr>Events </vt:lpstr>
      <vt:lpstr>Which way should the Flurb step to get to the gold?</vt:lpstr>
      <vt:lpstr>Which way should the Flurb step to get to the gold?</vt:lpstr>
      <vt:lpstr>Which way should the Flurb step to get to the gold?</vt:lpstr>
      <vt:lpstr>Which way should the Flurb step to get to the gold?</vt:lpstr>
      <vt:lpstr>Which way should the Flurb step to get to the gold?</vt:lpstr>
      <vt:lpstr>Which way should the Flurb step to get to the gold?</vt:lpstr>
      <vt:lpstr>Controller and Walking Machine</vt:lpstr>
      <vt:lpstr>PowerPoint Presentation</vt:lpstr>
      <vt:lpstr>PowerPoint Presentation</vt:lpstr>
      <vt:lpstr>Let’s write another algorithm that we can run as a program.</vt:lpstr>
      <vt:lpstr>Let’s write another algorithm that we can run as a program.</vt:lpstr>
      <vt:lpstr>Let’s write another algorithm that we can run as a program.</vt:lpstr>
      <vt:lpstr>Puzzle Solving Recipe for Success</vt:lpstr>
      <vt:lpstr>Moana Introduction</vt:lpstr>
      <vt:lpstr>code.org/student</vt:lpstr>
    </vt:vector>
  </TitlesOfParts>
  <Company>PUSD11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Nunez</dc:creator>
  <cp:lastModifiedBy>Kelly Nielsen</cp:lastModifiedBy>
  <cp:revision>121</cp:revision>
  <dcterms:created xsi:type="dcterms:W3CDTF">2016-04-27T23:54:47Z</dcterms:created>
  <dcterms:modified xsi:type="dcterms:W3CDTF">2016-12-07T20:28:37Z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0x01010058D1543494A53B42B87EE455D15531D7</vt:lpwstr>
  </property>
</Properties>
</file>